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94404" autoAdjust="0"/>
  </p:normalViewPr>
  <p:slideViewPr>
    <p:cSldViewPr snapToGrid="0" snapToObjects="1">
      <p:cViewPr varScale="1">
        <p:scale>
          <a:sx n="70" d="100"/>
          <a:sy n="70" d="100"/>
        </p:scale>
        <p:origin x="708"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1/3/2025</a:t>
            </a:fld>
            <a:endParaRPr lang="en-US" dirty="0"/>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dirty="0"/>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dirty="0"/>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dirty="0"/>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dirty="0"/>
          </a:p>
        </p:txBody>
      </p:sp>
    </p:spTree>
    <p:extLst>
      <p:ext uri="{BB962C8B-B14F-4D97-AF65-F5344CB8AC3E}">
        <p14:creationId xmlns:p14="http://schemas.microsoft.com/office/powerpoint/2010/main" val="1548098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dirty="0"/>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dirty="0"/>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1/3/2025</a:t>
            </a:fld>
            <a:endParaRPr lang="en-US" dirty="0"/>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1/3/2025</a:t>
            </a:fld>
            <a:endParaRPr lang="en-US" dirty="0"/>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1/3/2025</a:t>
            </a:fld>
            <a:endParaRPr lang="en-US" dirty="0"/>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1/3/2025</a:t>
            </a:fld>
            <a:endParaRPr lang="en-US" dirty="0"/>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1/3/2025</a:t>
            </a:fld>
            <a:endParaRPr lang="en-US" dirty="0"/>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1/3/2025</a:t>
            </a:fld>
            <a:endParaRPr lang="en-US" dirty="0"/>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1/3/2025</a:t>
            </a:fld>
            <a:endParaRPr lang="en-US" dirty="0"/>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1/3/2025</a:t>
            </a:fld>
            <a:endParaRPr lang="en-US" dirty="0"/>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1/3/2025</a:t>
            </a:fld>
            <a:endParaRPr lang="en-US" dirty="0"/>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1/3/2025</a:t>
            </a:fld>
            <a:endParaRPr lang="en-US" dirty="0"/>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dirty="0"/>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ajivallachira/Capstone/blob/main/1.%20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sajivallachira/Capstone/blob/main/3.%20spacex-Data%20wrangling.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ajivallachira/Capstone/blob/main/1.%20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sajivallachira/Capstone/blob/main/4.%20EDA%20with%20Data%20Visualization.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ajivallachira/Capstone/blob/main/1.%20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sajivallachira/Capstone/blob/main/5.%20eda-sql-coursera_sqllite.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ajivallachira/Capstone/blob/main/1.%20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sajivallachira/Capstone/blob/main/6.%20Interactive%20Visual%20Analytics%20with%20Folium.ipynb"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ajivallachira/Capstone/blob/main/1.%20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sajivallachira/Capstone/blob/main/7.%20spacex_dash_app.py"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ajivallachira/Capstone/blob/main/1.%20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sajivallachira/Capstone/blob/main/8.%20Machine%20Learning%20Prediction.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sajivallachira/Capstone/tree/main"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ajivallachira/Capstone/blob/main/1.%20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github.com/sajivallachira/Capstone/blob/main/2.%20webscraping.ipynb" TargetMode="External"/><Relationship Id="rId4" Type="http://schemas.openxmlformats.org/officeDocument/2006/relationships/hyperlink" Target="https://github.com/sajivallachira/Capstone/blob/main/1.%20spacex-data-collection-api.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Saji Vallachira</a:t>
            </a:r>
          </a:p>
          <a:p>
            <a:r>
              <a:rPr lang="en-US" dirty="0">
                <a:solidFill>
                  <a:schemeClr val="bg2"/>
                </a:solidFill>
                <a:latin typeface="Abadi" panose="020B0604020104020204" pitchFamily="34" charset="0"/>
                <a:ea typeface="SF Pro" pitchFamily="2" charset="0"/>
                <a:cs typeface="SF Pro" pitchFamily="2" charset="0"/>
              </a:rPr>
              <a:t>03/01/2025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TextBox 2">
            <a:extLst>
              <a:ext uri="{FF2B5EF4-FFF2-40B4-BE49-F238E27FC236}">
                <a16:creationId xmlns:a16="http://schemas.microsoft.com/office/drawing/2014/main" id="{E373116E-C40D-E772-8E7F-6C6949972AE2}"/>
              </a:ext>
            </a:extLst>
          </p:cNvPr>
          <p:cNvSpPr txBox="1"/>
          <p:nvPr/>
        </p:nvSpPr>
        <p:spPr>
          <a:xfrm>
            <a:off x="770011" y="1419320"/>
            <a:ext cx="10515600" cy="923330"/>
          </a:xfrm>
          <a:prstGeom prst="rect">
            <a:avLst/>
          </a:prstGeom>
          <a:noFill/>
        </p:spPr>
        <p:txBody>
          <a:bodyPr wrap="square">
            <a:spAutoFit/>
          </a:bodyPr>
          <a:lstStyle/>
          <a:p>
            <a:r>
              <a:rPr lang="en-US" dirty="0"/>
              <a:t>In this stage, we began by importing the necessary Python libraries, pandas and NumPy. We then loaded the data collected in the previous stage to conduct exploratory data analysis, with the objective of cleaning the data and selecting valid features for training a machine learning model.</a:t>
            </a:r>
            <a:endParaRPr lang="en-IN" dirty="0"/>
          </a:p>
        </p:txBody>
      </p:sp>
      <p:sp>
        <p:nvSpPr>
          <p:cNvPr id="6" name="Rectangle: Rounded Corners 5">
            <a:extLst>
              <a:ext uri="{FF2B5EF4-FFF2-40B4-BE49-F238E27FC236}">
                <a16:creationId xmlns:a16="http://schemas.microsoft.com/office/drawing/2014/main" id="{74FFB624-F2FF-07B9-2E0E-1E021F4954B3}"/>
              </a:ext>
            </a:extLst>
          </p:cNvPr>
          <p:cNvSpPr/>
          <p:nvPr/>
        </p:nvSpPr>
        <p:spPr>
          <a:xfrm>
            <a:off x="310896" y="2807208"/>
            <a:ext cx="3054096" cy="8229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 Loading the collected dataset.</a:t>
            </a:r>
            <a:endParaRPr lang="en-IN" dirty="0"/>
          </a:p>
        </p:txBody>
      </p:sp>
      <p:sp>
        <p:nvSpPr>
          <p:cNvPr id="7" name="Rectangle: Rounded Corners 6">
            <a:extLst>
              <a:ext uri="{FF2B5EF4-FFF2-40B4-BE49-F238E27FC236}">
                <a16:creationId xmlns:a16="http://schemas.microsoft.com/office/drawing/2014/main" id="{73A9BA69-F264-E319-3A1D-1B72751A3883}"/>
              </a:ext>
            </a:extLst>
          </p:cNvPr>
          <p:cNvSpPr/>
          <p:nvPr/>
        </p:nvSpPr>
        <p:spPr>
          <a:xfrm>
            <a:off x="4568952" y="2807208"/>
            <a:ext cx="3054096" cy="8229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 Identifying and calculating the % of the missing values in each attribute</a:t>
            </a:r>
            <a:endParaRPr lang="en-IN" dirty="0"/>
          </a:p>
        </p:txBody>
      </p:sp>
      <p:sp>
        <p:nvSpPr>
          <p:cNvPr id="9" name="Rectangle: Rounded Corners 8">
            <a:extLst>
              <a:ext uri="{FF2B5EF4-FFF2-40B4-BE49-F238E27FC236}">
                <a16:creationId xmlns:a16="http://schemas.microsoft.com/office/drawing/2014/main" id="{1F57749D-48BB-268E-12E5-0F5317009F50}"/>
              </a:ext>
            </a:extLst>
          </p:cNvPr>
          <p:cNvSpPr/>
          <p:nvPr/>
        </p:nvSpPr>
        <p:spPr>
          <a:xfrm>
            <a:off x="8817864" y="2807208"/>
            <a:ext cx="3054096" cy="8229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 Identifying which columns are numerical and categorical</a:t>
            </a:r>
            <a:endParaRPr lang="en-IN" dirty="0"/>
          </a:p>
        </p:txBody>
      </p:sp>
      <p:sp>
        <p:nvSpPr>
          <p:cNvPr id="10" name="Rectangle: Rounded Corners 9">
            <a:extLst>
              <a:ext uri="{FF2B5EF4-FFF2-40B4-BE49-F238E27FC236}">
                <a16:creationId xmlns:a16="http://schemas.microsoft.com/office/drawing/2014/main" id="{94CFC339-C62E-4C5A-12EF-E204CD991421}"/>
              </a:ext>
            </a:extLst>
          </p:cNvPr>
          <p:cNvSpPr/>
          <p:nvPr/>
        </p:nvSpPr>
        <p:spPr>
          <a:xfrm>
            <a:off x="8817864" y="4369419"/>
            <a:ext cx="3054096" cy="8229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 Calculating the number of launches on </a:t>
            </a:r>
          </a:p>
          <a:p>
            <a:pPr algn="ctr"/>
            <a:r>
              <a:rPr lang="en-US" dirty="0"/>
              <a:t>each site</a:t>
            </a:r>
            <a:endParaRPr lang="en-IN" dirty="0"/>
          </a:p>
        </p:txBody>
      </p:sp>
      <p:sp>
        <p:nvSpPr>
          <p:cNvPr id="11" name="Rectangle: Rounded Corners 10">
            <a:extLst>
              <a:ext uri="{FF2B5EF4-FFF2-40B4-BE49-F238E27FC236}">
                <a16:creationId xmlns:a16="http://schemas.microsoft.com/office/drawing/2014/main" id="{693F8803-2F8C-333A-964D-1DA73B9E0582}"/>
              </a:ext>
            </a:extLst>
          </p:cNvPr>
          <p:cNvSpPr/>
          <p:nvPr/>
        </p:nvSpPr>
        <p:spPr>
          <a:xfrm>
            <a:off x="4568952" y="4368286"/>
            <a:ext cx="3054096" cy="8229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 Calculating the number and occurrence </a:t>
            </a:r>
          </a:p>
          <a:p>
            <a:pPr algn="ctr"/>
            <a:r>
              <a:rPr lang="en-US" dirty="0"/>
              <a:t>of each orbit</a:t>
            </a:r>
            <a:endParaRPr lang="en-IN" dirty="0"/>
          </a:p>
        </p:txBody>
      </p:sp>
      <p:sp>
        <p:nvSpPr>
          <p:cNvPr id="12" name="Rectangle: Rounded Corners 11">
            <a:extLst>
              <a:ext uri="{FF2B5EF4-FFF2-40B4-BE49-F238E27FC236}">
                <a16:creationId xmlns:a16="http://schemas.microsoft.com/office/drawing/2014/main" id="{0DE93EDC-0BEB-DC55-B45F-00E3B7EB832F}"/>
              </a:ext>
            </a:extLst>
          </p:cNvPr>
          <p:cNvSpPr/>
          <p:nvPr/>
        </p:nvSpPr>
        <p:spPr>
          <a:xfrm>
            <a:off x="310896" y="4368286"/>
            <a:ext cx="3054096" cy="8229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 Creating a landing outcome label from </a:t>
            </a:r>
          </a:p>
          <a:p>
            <a:pPr algn="ctr"/>
            <a:r>
              <a:rPr lang="en-US" dirty="0"/>
              <a:t>Outcome column</a:t>
            </a:r>
            <a:endParaRPr lang="en-IN" dirty="0"/>
          </a:p>
        </p:txBody>
      </p:sp>
      <p:sp>
        <p:nvSpPr>
          <p:cNvPr id="13" name="Rectangle: Rounded Corners 12">
            <a:extLst>
              <a:ext uri="{FF2B5EF4-FFF2-40B4-BE49-F238E27FC236}">
                <a16:creationId xmlns:a16="http://schemas.microsoft.com/office/drawing/2014/main" id="{7213D9A4-7219-96B3-3A63-79E4902CE332}"/>
              </a:ext>
            </a:extLst>
          </p:cNvPr>
          <p:cNvSpPr/>
          <p:nvPr/>
        </p:nvSpPr>
        <p:spPr>
          <a:xfrm>
            <a:off x="4303776" y="5403432"/>
            <a:ext cx="3602736" cy="8229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 determining the success rate of </a:t>
            </a:r>
          </a:p>
          <a:p>
            <a:pPr algn="ctr"/>
            <a:r>
              <a:rPr lang="en-US" dirty="0"/>
              <a:t>returning the first stage of the rocket</a:t>
            </a:r>
            <a:endParaRPr lang="en-IN" dirty="0"/>
          </a:p>
        </p:txBody>
      </p:sp>
      <p:sp>
        <p:nvSpPr>
          <p:cNvPr id="14" name="Arrow: Right 13">
            <a:extLst>
              <a:ext uri="{FF2B5EF4-FFF2-40B4-BE49-F238E27FC236}">
                <a16:creationId xmlns:a16="http://schemas.microsoft.com/office/drawing/2014/main" id="{DB2DE8E7-6B89-A429-A3F1-6135F7C28274}"/>
              </a:ext>
            </a:extLst>
          </p:cNvPr>
          <p:cNvSpPr/>
          <p:nvPr/>
        </p:nvSpPr>
        <p:spPr>
          <a:xfrm>
            <a:off x="3666744" y="2998852"/>
            <a:ext cx="627888" cy="4396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Arrow: Right 14">
            <a:extLst>
              <a:ext uri="{FF2B5EF4-FFF2-40B4-BE49-F238E27FC236}">
                <a16:creationId xmlns:a16="http://schemas.microsoft.com/office/drawing/2014/main" id="{7F400FD7-0903-A560-9402-0CDF1FC92F35}"/>
              </a:ext>
            </a:extLst>
          </p:cNvPr>
          <p:cNvSpPr/>
          <p:nvPr/>
        </p:nvSpPr>
        <p:spPr>
          <a:xfrm>
            <a:off x="7906512" y="3007996"/>
            <a:ext cx="627888" cy="4396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Arrow: Right 15">
            <a:extLst>
              <a:ext uri="{FF2B5EF4-FFF2-40B4-BE49-F238E27FC236}">
                <a16:creationId xmlns:a16="http://schemas.microsoft.com/office/drawing/2014/main" id="{7759F41A-444D-60CF-A728-0A761036F007}"/>
              </a:ext>
            </a:extLst>
          </p:cNvPr>
          <p:cNvSpPr/>
          <p:nvPr/>
        </p:nvSpPr>
        <p:spPr>
          <a:xfrm rot="5400000">
            <a:off x="10064811" y="3779456"/>
            <a:ext cx="560201" cy="4396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Arrow: Right 16">
            <a:extLst>
              <a:ext uri="{FF2B5EF4-FFF2-40B4-BE49-F238E27FC236}">
                <a16:creationId xmlns:a16="http://schemas.microsoft.com/office/drawing/2014/main" id="{BDBFB202-7545-D15F-FC49-0EA6131A72B0}"/>
              </a:ext>
            </a:extLst>
          </p:cNvPr>
          <p:cNvSpPr/>
          <p:nvPr/>
        </p:nvSpPr>
        <p:spPr>
          <a:xfrm rot="10800000">
            <a:off x="7906512" y="4567670"/>
            <a:ext cx="627888" cy="4396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Arrow: Right 17">
            <a:extLst>
              <a:ext uri="{FF2B5EF4-FFF2-40B4-BE49-F238E27FC236}">
                <a16:creationId xmlns:a16="http://schemas.microsoft.com/office/drawing/2014/main" id="{83E5AAC2-19D4-AC47-99F8-45CB60F9D7AE}"/>
              </a:ext>
            </a:extLst>
          </p:cNvPr>
          <p:cNvSpPr/>
          <p:nvPr/>
        </p:nvSpPr>
        <p:spPr>
          <a:xfrm rot="10800000">
            <a:off x="3666744" y="4573246"/>
            <a:ext cx="627888" cy="4396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Arrow: Bent-Up 18">
            <a:extLst>
              <a:ext uri="{FF2B5EF4-FFF2-40B4-BE49-F238E27FC236}">
                <a16:creationId xmlns:a16="http://schemas.microsoft.com/office/drawing/2014/main" id="{0ED7B9A5-DD08-9056-3E7B-2243139B6A78}"/>
              </a:ext>
            </a:extLst>
          </p:cNvPr>
          <p:cNvSpPr/>
          <p:nvPr/>
        </p:nvSpPr>
        <p:spPr>
          <a:xfrm rot="5400000">
            <a:off x="2428147" y="4813229"/>
            <a:ext cx="586893" cy="1767300"/>
          </a:xfrm>
          <a:prstGeom prst="bentUpArrow">
            <a:avLst>
              <a:gd name="adj1" fmla="val 40472"/>
              <a:gd name="adj2" fmla="val 32696"/>
              <a:gd name="adj3" fmla="val 2657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E517D491-ECD8-2DF7-EB42-88484EC3FCF0}"/>
              </a:ext>
            </a:extLst>
          </p:cNvPr>
          <p:cNvSpPr txBox="1"/>
          <p:nvPr/>
        </p:nvSpPr>
        <p:spPr>
          <a:xfrm>
            <a:off x="833237" y="6367784"/>
            <a:ext cx="10525526" cy="646331"/>
          </a:xfrm>
          <a:prstGeom prst="rect">
            <a:avLst/>
          </a:prstGeom>
          <a:noFill/>
        </p:spPr>
        <p:txBody>
          <a:bodyPr wrap="square" rtlCol="0">
            <a:spAutoFit/>
          </a:bodyPr>
          <a:lstStyle/>
          <a:p>
            <a:r>
              <a:rPr lang="en-IN" b="1" dirty="0">
                <a:hlinkClick r:id="rId3">
                  <a:extLst>
                    <a:ext uri="{A12FA001-AC4F-418D-AE19-62706E023703}">
                      <ahyp:hlinkClr xmlns:ahyp="http://schemas.microsoft.com/office/drawing/2018/hyperlinkcolor" val="tx"/>
                    </a:ext>
                  </a:extLst>
                </a:hlinkClick>
              </a:rPr>
              <a:t>Github URL: </a:t>
            </a:r>
            <a:r>
              <a:rPr lang="en-IN" dirty="0">
                <a:solidFill>
                  <a:srgbClr val="0563C1"/>
                </a:solidFill>
                <a:hlinkClick r:id="rId4"/>
              </a:rPr>
              <a:t>https://github.com/sajivallachira/Capstone/blob/main/3.%20spacex-Data%20wrangling.ipynb</a:t>
            </a:r>
            <a:endParaRPr lang="en-IN" dirty="0">
              <a:solidFill>
                <a:srgbClr val="0563C1"/>
              </a:solidFill>
            </a:endParaRPr>
          </a:p>
          <a:p>
            <a:endParaRPr lang="en-IN"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Box 5">
            <a:extLst>
              <a:ext uri="{FF2B5EF4-FFF2-40B4-BE49-F238E27FC236}">
                <a16:creationId xmlns:a16="http://schemas.microsoft.com/office/drawing/2014/main" id="{2972704C-B071-72EA-0A8C-C96D3E09EAE4}"/>
              </a:ext>
            </a:extLst>
          </p:cNvPr>
          <p:cNvSpPr txBox="1"/>
          <p:nvPr/>
        </p:nvSpPr>
        <p:spPr>
          <a:xfrm>
            <a:off x="770011" y="1506974"/>
            <a:ext cx="6094476" cy="369332"/>
          </a:xfrm>
          <a:prstGeom prst="rect">
            <a:avLst/>
          </a:prstGeom>
          <a:noFill/>
        </p:spPr>
        <p:txBody>
          <a:bodyPr wrap="square">
            <a:spAutoFit/>
          </a:bodyPr>
          <a:lstStyle/>
          <a:p>
            <a:r>
              <a:rPr lang="en-IN" dirty="0"/>
              <a:t>Charts plotted:</a:t>
            </a:r>
          </a:p>
        </p:txBody>
      </p:sp>
      <p:sp>
        <p:nvSpPr>
          <p:cNvPr id="7" name="Rectangle: Rounded Corners 6">
            <a:extLst>
              <a:ext uri="{FF2B5EF4-FFF2-40B4-BE49-F238E27FC236}">
                <a16:creationId xmlns:a16="http://schemas.microsoft.com/office/drawing/2014/main" id="{A44CBFBD-E58D-BC74-E332-29D90E07C91B}"/>
              </a:ext>
            </a:extLst>
          </p:cNvPr>
          <p:cNvSpPr/>
          <p:nvPr/>
        </p:nvSpPr>
        <p:spPr>
          <a:xfrm>
            <a:off x="1490472" y="1974667"/>
            <a:ext cx="2075688" cy="65836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Flight Number vs. Payload Mass</a:t>
            </a:r>
            <a:endParaRPr lang="en-IN" dirty="0"/>
          </a:p>
        </p:txBody>
      </p:sp>
      <p:sp>
        <p:nvSpPr>
          <p:cNvPr id="8" name="Rectangle: Rounded Corners 7">
            <a:extLst>
              <a:ext uri="{FF2B5EF4-FFF2-40B4-BE49-F238E27FC236}">
                <a16:creationId xmlns:a16="http://schemas.microsoft.com/office/drawing/2014/main" id="{5AF4C7B5-9538-649B-C037-9FA7126024A5}"/>
              </a:ext>
            </a:extLst>
          </p:cNvPr>
          <p:cNvSpPr/>
          <p:nvPr/>
        </p:nvSpPr>
        <p:spPr>
          <a:xfrm>
            <a:off x="3870960" y="1974667"/>
            <a:ext cx="2075688" cy="65836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Flight Number vs. Launch Site</a:t>
            </a:r>
            <a:endParaRPr lang="en-IN" dirty="0"/>
          </a:p>
        </p:txBody>
      </p:sp>
      <p:sp>
        <p:nvSpPr>
          <p:cNvPr id="9" name="Rectangle: Rounded Corners 8">
            <a:extLst>
              <a:ext uri="{FF2B5EF4-FFF2-40B4-BE49-F238E27FC236}">
                <a16:creationId xmlns:a16="http://schemas.microsoft.com/office/drawing/2014/main" id="{67F86222-71EF-C5D4-16B9-EDF2D4B5F82C}"/>
              </a:ext>
            </a:extLst>
          </p:cNvPr>
          <p:cNvSpPr/>
          <p:nvPr/>
        </p:nvSpPr>
        <p:spPr>
          <a:xfrm>
            <a:off x="6251448" y="1956816"/>
            <a:ext cx="2075688" cy="65836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Payload Mass </a:t>
            </a:r>
          </a:p>
          <a:p>
            <a:pPr algn="ctr"/>
            <a:r>
              <a:rPr lang="en-US" dirty="0"/>
              <a:t>vs. Launch Site</a:t>
            </a:r>
            <a:endParaRPr lang="en-IN" dirty="0"/>
          </a:p>
        </p:txBody>
      </p:sp>
      <p:sp>
        <p:nvSpPr>
          <p:cNvPr id="10" name="Rectangle: Rounded Corners 9">
            <a:extLst>
              <a:ext uri="{FF2B5EF4-FFF2-40B4-BE49-F238E27FC236}">
                <a16:creationId xmlns:a16="http://schemas.microsoft.com/office/drawing/2014/main" id="{9E81EC8E-9261-41D2-73D4-6449918E716D}"/>
              </a:ext>
            </a:extLst>
          </p:cNvPr>
          <p:cNvSpPr/>
          <p:nvPr/>
        </p:nvSpPr>
        <p:spPr>
          <a:xfrm>
            <a:off x="8631936" y="1974667"/>
            <a:ext cx="2075688" cy="65836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Orbit Type vs. Success Rate</a:t>
            </a:r>
            <a:endParaRPr lang="en-IN" dirty="0"/>
          </a:p>
        </p:txBody>
      </p:sp>
      <p:sp>
        <p:nvSpPr>
          <p:cNvPr id="11" name="Rectangle: Rounded Corners 10">
            <a:extLst>
              <a:ext uri="{FF2B5EF4-FFF2-40B4-BE49-F238E27FC236}">
                <a16:creationId xmlns:a16="http://schemas.microsoft.com/office/drawing/2014/main" id="{B6A5631E-43D8-DB01-F12B-52E484592C6A}"/>
              </a:ext>
            </a:extLst>
          </p:cNvPr>
          <p:cNvSpPr/>
          <p:nvPr/>
        </p:nvSpPr>
        <p:spPr>
          <a:xfrm>
            <a:off x="2615184" y="2959171"/>
            <a:ext cx="2075688" cy="65836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Flight Number vs. Orbit Type</a:t>
            </a:r>
            <a:endParaRPr lang="en-IN" dirty="0"/>
          </a:p>
        </p:txBody>
      </p:sp>
      <p:sp>
        <p:nvSpPr>
          <p:cNvPr id="12" name="Rectangle: Rounded Corners 11">
            <a:extLst>
              <a:ext uri="{FF2B5EF4-FFF2-40B4-BE49-F238E27FC236}">
                <a16:creationId xmlns:a16="http://schemas.microsoft.com/office/drawing/2014/main" id="{E719ACDE-30BE-FD48-C81C-B5BC0D394337}"/>
              </a:ext>
            </a:extLst>
          </p:cNvPr>
          <p:cNvSpPr/>
          <p:nvPr/>
        </p:nvSpPr>
        <p:spPr>
          <a:xfrm>
            <a:off x="4995672" y="2959171"/>
            <a:ext cx="2075688" cy="65836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Payload Mass vs Orbit Type</a:t>
            </a:r>
            <a:endParaRPr lang="en-IN" dirty="0"/>
          </a:p>
        </p:txBody>
      </p:sp>
      <p:sp>
        <p:nvSpPr>
          <p:cNvPr id="13" name="Rectangle: Rounded Corners 12">
            <a:extLst>
              <a:ext uri="{FF2B5EF4-FFF2-40B4-BE49-F238E27FC236}">
                <a16:creationId xmlns:a16="http://schemas.microsoft.com/office/drawing/2014/main" id="{5748AD86-C18D-7471-BB4F-556621B50695}"/>
              </a:ext>
            </a:extLst>
          </p:cNvPr>
          <p:cNvSpPr/>
          <p:nvPr/>
        </p:nvSpPr>
        <p:spPr>
          <a:xfrm>
            <a:off x="7376160" y="2959171"/>
            <a:ext cx="2075688" cy="65836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Success Rate Yearly Trend</a:t>
            </a:r>
            <a:endParaRPr lang="en-IN" dirty="0"/>
          </a:p>
        </p:txBody>
      </p:sp>
      <p:sp>
        <p:nvSpPr>
          <p:cNvPr id="15" name="TextBox 14">
            <a:extLst>
              <a:ext uri="{FF2B5EF4-FFF2-40B4-BE49-F238E27FC236}">
                <a16:creationId xmlns:a16="http://schemas.microsoft.com/office/drawing/2014/main" id="{4639C9ED-CBC0-5BA3-12F1-77061FEB4496}"/>
              </a:ext>
            </a:extLst>
          </p:cNvPr>
          <p:cNvSpPr txBox="1"/>
          <p:nvPr/>
        </p:nvSpPr>
        <p:spPr>
          <a:xfrm>
            <a:off x="770011" y="3745865"/>
            <a:ext cx="10515600" cy="2554545"/>
          </a:xfrm>
          <a:prstGeom prst="rect">
            <a:avLst/>
          </a:prstGeom>
          <a:noFill/>
        </p:spPr>
        <p:txBody>
          <a:bodyPr wrap="square">
            <a:spAutoFit/>
          </a:bodyPr>
          <a:lstStyle/>
          <a:p>
            <a:r>
              <a:rPr lang="en-IN" sz="2000" dirty="0"/>
              <a:t>Scatter plots show the relationship between variables. If a relationship exists, </a:t>
            </a:r>
          </a:p>
          <a:p>
            <a:r>
              <a:rPr lang="en-IN" sz="2000" dirty="0"/>
              <a:t>they could be used in machine learning model. </a:t>
            </a:r>
          </a:p>
          <a:p>
            <a:endParaRPr lang="en-IN" sz="2000" dirty="0"/>
          </a:p>
          <a:p>
            <a:r>
              <a:rPr lang="en-IN" sz="2000" dirty="0"/>
              <a:t>Bar charts show comparisons among discrete categories. The goal is to show the </a:t>
            </a:r>
          </a:p>
          <a:p>
            <a:r>
              <a:rPr lang="en-IN" sz="2000" dirty="0"/>
              <a:t>relationship between the specific categories being compared and a measured </a:t>
            </a:r>
          </a:p>
          <a:p>
            <a:r>
              <a:rPr lang="en-IN" sz="2000" dirty="0"/>
              <a:t>value. </a:t>
            </a:r>
          </a:p>
          <a:p>
            <a:endParaRPr lang="en-IN" sz="2000" dirty="0"/>
          </a:p>
          <a:p>
            <a:r>
              <a:rPr lang="en-IN" sz="2000" dirty="0"/>
              <a:t>Line charts show trends in data over time (time series).</a:t>
            </a:r>
          </a:p>
        </p:txBody>
      </p:sp>
      <p:sp>
        <p:nvSpPr>
          <p:cNvPr id="2" name="TextBox 1">
            <a:extLst>
              <a:ext uri="{FF2B5EF4-FFF2-40B4-BE49-F238E27FC236}">
                <a16:creationId xmlns:a16="http://schemas.microsoft.com/office/drawing/2014/main" id="{FF3CB98A-AE6E-1B8F-1F10-E02F3B415DB7}"/>
              </a:ext>
            </a:extLst>
          </p:cNvPr>
          <p:cNvSpPr txBox="1"/>
          <p:nvPr/>
        </p:nvSpPr>
        <p:spPr>
          <a:xfrm>
            <a:off x="252417" y="6367784"/>
            <a:ext cx="11550787" cy="646331"/>
          </a:xfrm>
          <a:prstGeom prst="rect">
            <a:avLst/>
          </a:prstGeom>
          <a:noFill/>
        </p:spPr>
        <p:txBody>
          <a:bodyPr wrap="square" rtlCol="0">
            <a:spAutoFit/>
          </a:bodyPr>
          <a:lstStyle/>
          <a:p>
            <a:r>
              <a:rPr lang="en-IN" b="1" dirty="0">
                <a:hlinkClick r:id="rId3">
                  <a:extLst>
                    <a:ext uri="{A12FA001-AC4F-418D-AE19-62706E023703}">
                      <ahyp:hlinkClr xmlns:ahyp="http://schemas.microsoft.com/office/drawing/2018/hyperlinkcolor" val="tx"/>
                    </a:ext>
                  </a:extLst>
                </a:hlinkClick>
              </a:rPr>
              <a:t>Github URL:</a:t>
            </a:r>
            <a:r>
              <a:rPr lang="en-IN" b="1" dirty="0">
                <a:hlinkClick r:id="rId3">
                  <a:extLst>
                    <a:ext uri="{A12FA001-AC4F-418D-AE19-62706E023703}">
                      <ahyp:hlinkClr xmlns:ahyp="http://schemas.microsoft.com/office/drawing/2018/hyperlinkcolor" val="tx"/>
                    </a:ext>
                  </a:extLst>
                </a:hlinkClick>
              </a:rPr>
              <a:t> </a:t>
            </a:r>
            <a:r>
              <a:rPr lang="en-IN" dirty="0">
                <a:solidFill>
                  <a:srgbClr val="0563C1"/>
                </a:solidFill>
                <a:hlinkClick r:id="rId4"/>
              </a:rPr>
              <a:t>https://github.com/sajivallachira/Capstone/blob/main/4.%20EDA%20with%20Data%20Visualization.ipynb</a:t>
            </a:r>
            <a:endParaRPr lang="en-IN" dirty="0">
              <a:solidFill>
                <a:srgbClr val="0563C1"/>
              </a:solidFill>
            </a:endParaRPr>
          </a:p>
          <a:p>
            <a:endParaRPr lang="en-IN"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Box 5">
            <a:extLst>
              <a:ext uri="{FF2B5EF4-FFF2-40B4-BE49-F238E27FC236}">
                <a16:creationId xmlns:a16="http://schemas.microsoft.com/office/drawing/2014/main" id="{B7E14EC2-4CC1-BB75-61ED-C38A38455B50}"/>
              </a:ext>
            </a:extLst>
          </p:cNvPr>
          <p:cNvSpPr txBox="1"/>
          <p:nvPr/>
        </p:nvSpPr>
        <p:spPr>
          <a:xfrm>
            <a:off x="770010" y="1522583"/>
            <a:ext cx="10586837" cy="369332"/>
          </a:xfrm>
          <a:prstGeom prst="rect">
            <a:avLst/>
          </a:prstGeom>
          <a:noFill/>
        </p:spPr>
        <p:txBody>
          <a:bodyPr wrap="square">
            <a:spAutoFit/>
          </a:bodyPr>
          <a:lstStyle/>
          <a:p>
            <a:r>
              <a:rPr lang="en-IN" dirty="0"/>
              <a:t>In this stage we used SQL queries as shown on the right to complete our EDA on our collected dataset</a:t>
            </a:r>
          </a:p>
        </p:txBody>
      </p:sp>
      <p:sp>
        <p:nvSpPr>
          <p:cNvPr id="8" name="TextBox 7">
            <a:extLst>
              <a:ext uri="{FF2B5EF4-FFF2-40B4-BE49-F238E27FC236}">
                <a16:creationId xmlns:a16="http://schemas.microsoft.com/office/drawing/2014/main" id="{AA64A861-E780-06E9-7320-98F2D8B8CFD6}"/>
              </a:ext>
            </a:extLst>
          </p:cNvPr>
          <p:cNvSpPr txBox="1"/>
          <p:nvPr/>
        </p:nvSpPr>
        <p:spPr>
          <a:xfrm>
            <a:off x="841247" y="2199882"/>
            <a:ext cx="10515600" cy="3693319"/>
          </a:xfrm>
          <a:prstGeom prst="rect">
            <a:avLst/>
          </a:prstGeom>
          <a:noFill/>
        </p:spPr>
        <p:txBody>
          <a:bodyPr wrap="square">
            <a:spAutoFit/>
          </a:bodyPr>
          <a:lstStyle/>
          <a:p>
            <a:pPr marL="285750" indent="-285750">
              <a:buFont typeface="Arial" panose="020B0604020202020204" pitchFamily="34" charset="0"/>
              <a:buChar char="•"/>
            </a:pPr>
            <a:r>
              <a:rPr lang="en-IN" dirty="0"/>
              <a:t>Displaying the names of the unique launch sites in the space mission </a:t>
            </a:r>
          </a:p>
          <a:p>
            <a:pPr marL="285750" indent="-285750">
              <a:buFont typeface="Arial" panose="020B0604020202020204" pitchFamily="34" charset="0"/>
              <a:buChar char="•"/>
            </a:pPr>
            <a:r>
              <a:rPr lang="en-IN" dirty="0"/>
              <a:t>Displaying 5 records where launch sites begin with the string ‘CCA' </a:t>
            </a:r>
          </a:p>
          <a:p>
            <a:pPr marL="285750" indent="-285750">
              <a:buFont typeface="Arial" panose="020B0604020202020204" pitchFamily="34" charset="0"/>
              <a:buChar char="•"/>
            </a:pPr>
            <a:r>
              <a:rPr lang="en-IN" dirty="0"/>
              <a:t>Displaying the total payload mass carried by boosters launched by NASA (CRS) </a:t>
            </a:r>
          </a:p>
          <a:p>
            <a:pPr marL="285750" indent="-285750">
              <a:buFont typeface="Arial" panose="020B0604020202020204" pitchFamily="34" charset="0"/>
              <a:buChar char="•"/>
            </a:pPr>
            <a:r>
              <a:rPr lang="en-IN" dirty="0"/>
              <a:t>Displaying average payload mass carried by booster version F9 v1.1 </a:t>
            </a:r>
          </a:p>
          <a:p>
            <a:pPr marL="285750" indent="-285750">
              <a:buFont typeface="Arial" panose="020B0604020202020204" pitchFamily="34" charset="0"/>
              <a:buChar char="•"/>
            </a:pPr>
            <a:r>
              <a:rPr lang="en-IN" dirty="0"/>
              <a:t>Listing the date when the first successful landing outcome in ground pad was achieved </a:t>
            </a:r>
          </a:p>
          <a:p>
            <a:pPr marL="285750" indent="-285750">
              <a:buFont typeface="Arial" panose="020B0604020202020204" pitchFamily="34" charset="0"/>
              <a:buChar char="•"/>
            </a:pPr>
            <a:r>
              <a:rPr lang="en-IN" dirty="0"/>
              <a:t>Listing the names of the boosters which have success in drone ship and have payload mass greater than 4000 but less than 6000 </a:t>
            </a:r>
          </a:p>
          <a:p>
            <a:pPr marL="285750" indent="-285750">
              <a:buFont typeface="Arial" panose="020B0604020202020204" pitchFamily="34" charset="0"/>
              <a:buChar char="•"/>
            </a:pPr>
            <a:r>
              <a:rPr lang="en-IN" dirty="0"/>
              <a:t>Listing the total number of successful and failure mission outcomes </a:t>
            </a:r>
          </a:p>
          <a:p>
            <a:pPr marL="285750" indent="-285750">
              <a:buFont typeface="Arial" panose="020B0604020202020204" pitchFamily="34" charset="0"/>
              <a:buChar char="•"/>
            </a:pPr>
            <a:r>
              <a:rPr lang="en-IN" dirty="0"/>
              <a:t>Listing the names of the booster versions which have carried the maximum payload mass </a:t>
            </a:r>
          </a:p>
          <a:p>
            <a:pPr marL="285750" indent="-285750">
              <a:buFont typeface="Arial" panose="020B0604020202020204" pitchFamily="34" charset="0"/>
              <a:buChar char="•"/>
            </a:pPr>
            <a:r>
              <a:rPr lang="en-IN" dirty="0"/>
              <a:t>Listing the failed landing outcomes in drone ship, their booster versions and launch site names for the months in year 2015 </a:t>
            </a:r>
          </a:p>
          <a:p>
            <a:pPr marL="285750" indent="-285750">
              <a:buFont typeface="Arial" panose="020B0604020202020204" pitchFamily="34" charset="0"/>
              <a:buChar char="•"/>
            </a:pPr>
            <a:r>
              <a:rPr lang="en-IN" dirty="0"/>
              <a:t>Ranking the count of landing outcomes (such as Failure (drone ship) or Success (ground pad)) between the date 2010-06-04 and 2017-03-20 in descending order</a:t>
            </a:r>
          </a:p>
        </p:txBody>
      </p:sp>
      <p:sp>
        <p:nvSpPr>
          <p:cNvPr id="2" name="TextBox 1">
            <a:extLst>
              <a:ext uri="{FF2B5EF4-FFF2-40B4-BE49-F238E27FC236}">
                <a16:creationId xmlns:a16="http://schemas.microsoft.com/office/drawing/2014/main" id="{93FAB371-CDE8-B40B-2130-5D794E052633}"/>
              </a:ext>
            </a:extLst>
          </p:cNvPr>
          <p:cNvSpPr txBox="1"/>
          <p:nvPr/>
        </p:nvSpPr>
        <p:spPr>
          <a:xfrm>
            <a:off x="831321" y="6183726"/>
            <a:ext cx="10525526" cy="646331"/>
          </a:xfrm>
          <a:prstGeom prst="rect">
            <a:avLst/>
          </a:prstGeom>
          <a:noFill/>
        </p:spPr>
        <p:txBody>
          <a:bodyPr wrap="square" rtlCol="0">
            <a:spAutoFit/>
          </a:bodyPr>
          <a:lstStyle/>
          <a:p>
            <a:r>
              <a:rPr lang="en-IN" b="1" dirty="0">
                <a:hlinkClick r:id="rId3">
                  <a:extLst>
                    <a:ext uri="{A12FA001-AC4F-418D-AE19-62706E023703}">
                      <ahyp:hlinkClr xmlns:ahyp="http://schemas.microsoft.com/office/drawing/2018/hyperlinkcolor" val="tx"/>
                    </a:ext>
                  </a:extLst>
                </a:hlinkClick>
              </a:rPr>
              <a:t>Github URL: </a:t>
            </a:r>
            <a:r>
              <a:rPr lang="en-IN" dirty="0">
                <a:solidFill>
                  <a:srgbClr val="0563C1"/>
                </a:solidFill>
                <a:hlinkClick r:id="rId4"/>
              </a:rPr>
              <a:t>https://github.com/sajivallachira/Capstone/blob/main/5.%20eda-sql-coursera_sqllite.ipynb</a:t>
            </a:r>
            <a:endParaRPr lang="en-IN" dirty="0">
              <a:solidFill>
                <a:srgbClr val="0563C1"/>
              </a:solidFill>
            </a:endParaRPr>
          </a:p>
          <a:p>
            <a:endParaRPr lang="en-IN"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xtBox 5">
            <a:extLst>
              <a:ext uri="{FF2B5EF4-FFF2-40B4-BE49-F238E27FC236}">
                <a16:creationId xmlns:a16="http://schemas.microsoft.com/office/drawing/2014/main" id="{D2409D54-044B-C2BA-9344-10F838B6FC3A}"/>
              </a:ext>
            </a:extLst>
          </p:cNvPr>
          <p:cNvSpPr txBox="1"/>
          <p:nvPr/>
        </p:nvSpPr>
        <p:spPr>
          <a:xfrm>
            <a:off x="770010" y="1356652"/>
            <a:ext cx="10605125" cy="646331"/>
          </a:xfrm>
          <a:prstGeom prst="rect">
            <a:avLst/>
          </a:prstGeom>
          <a:noFill/>
        </p:spPr>
        <p:txBody>
          <a:bodyPr wrap="square">
            <a:spAutoFit/>
          </a:bodyPr>
          <a:lstStyle/>
          <a:p>
            <a:r>
              <a:rPr lang="en-IN" dirty="0"/>
              <a:t>In this stage we used folium library to represent our work as geospatial data by drawing markers circles and lines on an interactive map.</a:t>
            </a:r>
          </a:p>
        </p:txBody>
      </p:sp>
      <p:sp>
        <p:nvSpPr>
          <p:cNvPr id="8" name="TextBox 7">
            <a:extLst>
              <a:ext uri="{FF2B5EF4-FFF2-40B4-BE49-F238E27FC236}">
                <a16:creationId xmlns:a16="http://schemas.microsoft.com/office/drawing/2014/main" id="{655B14E2-533D-21BD-9288-400290DB974D}"/>
              </a:ext>
            </a:extLst>
          </p:cNvPr>
          <p:cNvSpPr txBox="1"/>
          <p:nvPr/>
        </p:nvSpPr>
        <p:spPr>
          <a:xfrm>
            <a:off x="770011" y="2306118"/>
            <a:ext cx="10515601" cy="3693319"/>
          </a:xfrm>
          <a:prstGeom prst="rect">
            <a:avLst/>
          </a:prstGeom>
          <a:noFill/>
        </p:spPr>
        <p:txBody>
          <a:bodyPr wrap="square">
            <a:spAutoFit/>
          </a:bodyPr>
          <a:lstStyle/>
          <a:p>
            <a:r>
              <a:rPr lang="en-IN" b="1" dirty="0"/>
              <a:t>Markers of all Launch Sites: </a:t>
            </a:r>
          </a:p>
          <a:p>
            <a:r>
              <a:rPr lang="en-IN" dirty="0"/>
              <a:t>- Added Marker with Circle, Popup Label and Text Label of NASA Johnson Space Center using its latitude and longitude coordinates as a start location. </a:t>
            </a:r>
          </a:p>
          <a:p>
            <a:pPr marL="285750" indent="-285750">
              <a:buFontTx/>
              <a:buChar char="-"/>
            </a:pPr>
            <a:r>
              <a:rPr lang="en-IN" dirty="0"/>
              <a:t>Added Markers with Circle, Popup Label and Text Label of all Launch Sites using their latitude and longitude coordinates to show their geographical locations and proximity to Equator and coasts. </a:t>
            </a:r>
          </a:p>
          <a:p>
            <a:endParaRPr lang="en-IN" dirty="0"/>
          </a:p>
          <a:p>
            <a:r>
              <a:rPr lang="en-IN" b="1" dirty="0"/>
              <a:t>Coloured Markers of the launch outcomes for each Launch Site: </a:t>
            </a:r>
          </a:p>
          <a:p>
            <a:pPr marL="285750" indent="-285750">
              <a:buFontTx/>
              <a:buChar char="-"/>
            </a:pPr>
            <a:r>
              <a:rPr lang="en-IN" dirty="0"/>
              <a:t>Added coloured Markers of success (Green) and failed (Red) launches using Marker Cluster to identify which launch sites have relatively high success rates. </a:t>
            </a:r>
          </a:p>
          <a:p>
            <a:endParaRPr lang="en-IN" dirty="0"/>
          </a:p>
          <a:p>
            <a:r>
              <a:rPr lang="en-IN" b="1" dirty="0"/>
              <a:t>Distances between a Launch Site to its proximities: </a:t>
            </a:r>
          </a:p>
          <a:p>
            <a:r>
              <a:rPr lang="en-IN" dirty="0"/>
              <a:t>- Added coloured Lines to show distances between the Launch Site KSC LC-39A (as an example) and its proximities like Railway, Highway, Coastline and Closest City.</a:t>
            </a:r>
          </a:p>
        </p:txBody>
      </p:sp>
      <p:sp>
        <p:nvSpPr>
          <p:cNvPr id="2" name="TextBox 1">
            <a:extLst>
              <a:ext uri="{FF2B5EF4-FFF2-40B4-BE49-F238E27FC236}">
                <a16:creationId xmlns:a16="http://schemas.microsoft.com/office/drawing/2014/main" id="{F6C074F4-FDC3-0DD9-61EF-0ACE5036A929}"/>
              </a:ext>
            </a:extLst>
          </p:cNvPr>
          <p:cNvSpPr txBox="1"/>
          <p:nvPr/>
        </p:nvSpPr>
        <p:spPr>
          <a:xfrm>
            <a:off x="1" y="6029133"/>
            <a:ext cx="12192000" cy="923330"/>
          </a:xfrm>
          <a:prstGeom prst="rect">
            <a:avLst/>
          </a:prstGeom>
          <a:noFill/>
        </p:spPr>
        <p:txBody>
          <a:bodyPr wrap="square" rtlCol="0">
            <a:spAutoFit/>
          </a:bodyPr>
          <a:lstStyle/>
          <a:p>
            <a:r>
              <a:rPr lang="en-IN" b="1" dirty="0">
                <a:hlinkClick r:id="rId3">
                  <a:extLst>
                    <a:ext uri="{A12FA001-AC4F-418D-AE19-62706E023703}">
                      <ahyp:hlinkClr xmlns:ahyp="http://schemas.microsoft.com/office/drawing/2018/hyperlinkcolor" val="tx"/>
                    </a:ext>
                  </a:extLst>
                </a:hlinkClick>
              </a:rPr>
              <a:t>Github URL:</a:t>
            </a:r>
            <a:r>
              <a:rPr lang="en-IN" b="1" dirty="0">
                <a:hlinkClick r:id="rId3">
                  <a:extLst>
                    <a:ext uri="{A12FA001-AC4F-418D-AE19-62706E023703}">
                      <ahyp:hlinkClr xmlns:ahyp="http://schemas.microsoft.com/office/drawing/2018/hyperlinkcolor" val="tx"/>
                    </a:ext>
                  </a:extLst>
                </a:hlinkClick>
              </a:rPr>
              <a:t> </a:t>
            </a:r>
            <a:r>
              <a:rPr lang="en-IN" dirty="0">
                <a:solidFill>
                  <a:srgbClr val="0563C1"/>
                </a:solidFill>
                <a:hlinkClick r:id="rId4"/>
              </a:rPr>
              <a:t>https://github.com/sajivallachira/Capstone/blob/main/6.%20Interactive%20Visual%20Analytics%20with%20Folium.ipynb</a:t>
            </a:r>
            <a:endParaRPr lang="en-IN" dirty="0">
              <a:solidFill>
                <a:srgbClr val="0563C1"/>
              </a:solidFill>
            </a:endParaRPr>
          </a:p>
          <a:p>
            <a:endParaRPr lang="en-IN"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
        <p:nvSpPr>
          <p:cNvPr id="6" name="TextBox 5">
            <a:extLst>
              <a:ext uri="{FF2B5EF4-FFF2-40B4-BE49-F238E27FC236}">
                <a16:creationId xmlns:a16="http://schemas.microsoft.com/office/drawing/2014/main" id="{F9832C89-83A6-5BCF-A5C3-BD00F7EAF8B9}"/>
              </a:ext>
            </a:extLst>
          </p:cNvPr>
          <p:cNvSpPr txBox="1"/>
          <p:nvPr/>
        </p:nvSpPr>
        <p:spPr>
          <a:xfrm>
            <a:off x="770011" y="1701261"/>
            <a:ext cx="10515600" cy="4247317"/>
          </a:xfrm>
          <a:prstGeom prst="rect">
            <a:avLst/>
          </a:prstGeom>
          <a:noFill/>
        </p:spPr>
        <p:txBody>
          <a:bodyPr wrap="square">
            <a:spAutoFit/>
          </a:bodyPr>
          <a:lstStyle/>
          <a:p>
            <a:r>
              <a:rPr lang="en-IN" b="1" dirty="0"/>
              <a:t>Launch Sites Dropdown List: </a:t>
            </a:r>
          </a:p>
          <a:p>
            <a:pPr marL="285750" indent="-285750">
              <a:buFontTx/>
              <a:buChar char="-"/>
            </a:pPr>
            <a:r>
              <a:rPr lang="en-IN" dirty="0"/>
              <a:t>Added a dropdown list to enable Launch Site selection. </a:t>
            </a:r>
          </a:p>
          <a:p>
            <a:pPr marL="285750" indent="-285750">
              <a:buFontTx/>
              <a:buChar char="-"/>
            </a:pPr>
            <a:endParaRPr lang="en-IN" dirty="0"/>
          </a:p>
          <a:p>
            <a:endParaRPr lang="en-IN" dirty="0"/>
          </a:p>
          <a:p>
            <a:r>
              <a:rPr lang="en-IN" b="1" dirty="0"/>
              <a:t>Pie Chart showing Success Launches (All Sites/Certain Site): </a:t>
            </a:r>
          </a:p>
          <a:p>
            <a:pPr marL="285750" indent="-285750">
              <a:buFontTx/>
              <a:buChar char="-"/>
            </a:pPr>
            <a:r>
              <a:rPr lang="en-IN" dirty="0"/>
              <a:t>Added a pie chart to show the total successful launches count for all sites and the Success vs. Failed counts for the site, if a specific Launch Site was selected. </a:t>
            </a:r>
          </a:p>
          <a:p>
            <a:pPr marL="285750" indent="-285750">
              <a:buFontTx/>
              <a:buChar char="-"/>
            </a:pPr>
            <a:endParaRPr lang="en-IN" dirty="0"/>
          </a:p>
          <a:p>
            <a:endParaRPr lang="en-IN" dirty="0"/>
          </a:p>
          <a:p>
            <a:r>
              <a:rPr lang="en-IN" b="1" dirty="0"/>
              <a:t>Slider of Payload Mass Range: </a:t>
            </a:r>
          </a:p>
          <a:p>
            <a:pPr marL="285750" indent="-285750">
              <a:buFontTx/>
              <a:buChar char="-"/>
            </a:pPr>
            <a:r>
              <a:rPr lang="en-IN" dirty="0"/>
              <a:t>Added a slider to select Payload range. </a:t>
            </a:r>
          </a:p>
          <a:p>
            <a:pPr marL="285750" indent="-285750">
              <a:buFontTx/>
              <a:buChar char="-"/>
            </a:pPr>
            <a:endParaRPr lang="en-IN" dirty="0"/>
          </a:p>
          <a:p>
            <a:endParaRPr lang="en-IN" dirty="0"/>
          </a:p>
          <a:p>
            <a:r>
              <a:rPr lang="en-IN" b="1" dirty="0"/>
              <a:t>Scatter Chart of Payload Mass vs. Success Rate for the diﬀerent Booster Versions: </a:t>
            </a:r>
          </a:p>
          <a:p>
            <a:r>
              <a:rPr lang="en-IN" dirty="0"/>
              <a:t>- Added a scatter chart to show the correlation between Payload and Launch Success.</a:t>
            </a:r>
          </a:p>
        </p:txBody>
      </p:sp>
      <p:sp>
        <p:nvSpPr>
          <p:cNvPr id="2" name="TextBox 1">
            <a:extLst>
              <a:ext uri="{FF2B5EF4-FFF2-40B4-BE49-F238E27FC236}">
                <a16:creationId xmlns:a16="http://schemas.microsoft.com/office/drawing/2014/main" id="{DCA08497-904B-C242-EA45-6499D3A33C36}"/>
              </a:ext>
            </a:extLst>
          </p:cNvPr>
          <p:cNvSpPr txBox="1"/>
          <p:nvPr/>
        </p:nvSpPr>
        <p:spPr>
          <a:xfrm>
            <a:off x="831321" y="6183726"/>
            <a:ext cx="10525526" cy="646331"/>
          </a:xfrm>
          <a:prstGeom prst="rect">
            <a:avLst/>
          </a:prstGeom>
          <a:noFill/>
        </p:spPr>
        <p:txBody>
          <a:bodyPr wrap="square" rtlCol="0">
            <a:spAutoFit/>
          </a:bodyPr>
          <a:lstStyle/>
          <a:p>
            <a:r>
              <a:rPr lang="en-IN" b="1" dirty="0">
                <a:hlinkClick r:id="rId3">
                  <a:extLst>
                    <a:ext uri="{A12FA001-AC4F-418D-AE19-62706E023703}">
                      <ahyp:hlinkClr xmlns:ahyp="http://schemas.microsoft.com/office/drawing/2018/hyperlinkcolor" val="tx"/>
                    </a:ext>
                  </a:extLst>
                </a:hlinkClick>
              </a:rPr>
              <a:t>Github URL: </a:t>
            </a:r>
            <a:r>
              <a:rPr lang="en-IN" dirty="0">
                <a:solidFill>
                  <a:srgbClr val="0563C1"/>
                </a:solidFill>
                <a:hlinkClick r:id="rId4"/>
              </a:rPr>
              <a:t>https://github.com/sajivallachira/Capstone/blob/main/7.%20spacex_dash_app.py</a:t>
            </a:r>
            <a:endParaRPr lang="en-IN" dirty="0">
              <a:solidFill>
                <a:srgbClr val="0563C1"/>
              </a:solidFill>
            </a:endParaRPr>
          </a:p>
          <a:p>
            <a:endParaRPr lang="en-IN"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TextBox 5">
            <a:extLst>
              <a:ext uri="{FF2B5EF4-FFF2-40B4-BE49-F238E27FC236}">
                <a16:creationId xmlns:a16="http://schemas.microsoft.com/office/drawing/2014/main" id="{28604DC3-D02F-D537-2711-F3CCFFBE2358}"/>
              </a:ext>
            </a:extLst>
          </p:cNvPr>
          <p:cNvSpPr txBox="1"/>
          <p:nvPr/>
        </p:nvSpPr>
        <p:spPr>
          <a:xfrm>
            <a:off x="770011" y="1433822"/>
            <a:ext cx="6094476" cy="369332"/>
          </a:xfrm>
          <a:prstGeom prst="rect">
            <a:avLst/>
          </a:prstGeom>
          <a:noFill/>
        </p:spPr>
        <p:txBody>
          <a:bodyPr wrap="square">
            <a:spAutoFit/>
          </a:bodyPr>
          <a:lstStyle/>
          <a:p>
            <a:r>
              <a:rPr lang="en-IN" dirty="0"/>
              <a:t>Machine Learning Stages:</a:t>
            </a:r>
          </a:p>
        </p:txBody>
      </p:sp>
      <p:sp>
        <p:nvSpPr>
          <p:cNvPr id="8" name="TextBox 7">
            <a:extLst>
              <a:ext uri="{FF2B5EF4-FFF2-40B4-BE49-F238E27FC236}">
                <a16:creationId xmlns:a16="http://schemas.microsoft.com/office/drawing/2014/main" id="{ACD619FF-5B1E-E7A1-AB48-8775BBCE6F33}"/>
              </a:ext>
            </a:extLst>
          </p:cNvPr>
          <p:cNvSpPr txBox="1"/>
          <p:nvPr/>
        </p:nvSpPr>
        <p:spPr>
          <a:xfrm>
            <a:off x="770011" y="2017768"/>
            <a:ext cx="5630789" cy="4247317"/>
          </a:xfrm>
          <a:prstGeom prst="rect">
            <a:avLst/>
          </a:prstGeom>
          <a:noFill/>
        </p:spPr>
        <p:txBody>
          <a:bodyPr wrap="square">
            <a:spAutoFit/>
          </a:bodyPr>
          <a:lstStyle/>
          <a:p>
            <a:pPr marL="342900" indent="-342900">
              <a:buFont typeface="+mj-lt"/>
              <a:buAutoNum type="arabicPeriod"/>
            </a:pPr>
            <a:r>
              <a:rPr lang="en-IN" dirty="0"/>
              <a:t>Importing the required libraries.</a:t>
            </a:r>
          </a:p>
          <a:p>
            <a:pPr marL="342900" indent="-342900">
              <a:buFont typeface="+mj-lt"/>
              <a:buAutoNum type="arabicPeriod"/>
            </a:pPr>
            <a:r>
              <a:rPr lang="en-IN" dirty="0"/>
              <a:t>Loading the cleaned data.</a:t>
            </a:r>
          </a:p>
          <a:p>
            <a:pPr marL="342900" indent="-342900">
              <a:buFont typeface="+mj-lt"/>
              <a:buAutoNum type="arabicPeriod"/>
            </a:pPr>
            <a:r>
              <a:rPr lang="en-IN" dirty="0"/>
              <a:t>Standardizing the data to prevent the bias.</a:t>
            </a:r>
          </a:p>
          <a:p>
            <a:pPr marL="342900" indent="-342900">
              <a:buFont typeface="+mj-lt"/>
              <a:buAutoNum type="arabicPeriod"/>
            </a:pPr>
            <a:r>
              <a:rPr lang="en-IN" dirty="0"/>
              <a:t>splitting the data into 20% for testing data and 80% training data.</a:t>
            </a:r>
          </a:p>
          <a:p>
            <a:pPr marL="342900" indent="-342900">
              <a:buFont typeface="+mj-lt"/>
              <a:buAutoNum type="arabicPeriod"/>
            </a:pPr>
            <a:r>
              <a:rPr lang="en-IN" dirty="0"/>
              <a:t>Initializing 4 different classification algorithms: </a:t>
            </a:r>
          </a:p>
          <a:p>
            <a:pPr marL="800100" lvl="1" indent="-342900">
              <a:buFont typeface="Arial" panose="020B0604020202020204" pitchFamily="34" charset="0"/>
              <a:buChar char="•"/>
            </a:pPr>
            <a:r>
              <a:rPr lang="en-IN" dirty="0"/>
              <a:t>Logistic Regression (LR)</a:t>
            </a:r>
          </a:p>
          <a:p>
            <a:pPr marL="800100" lvl="1" indent="-342900">
              <a:buFont typeface="Arial" panose="020B0604020202020204" pitchFamily="34" charset="0"/>
              <a:buChar char="•"/>
            </a:pPr>
            <a:r>
              <a:rPr lang="en-IN" dirty="0"/>
              <a:t>Support Vector Machine (SVM)</a:t>
            </a:r>
          </a:p>
          <a:p>
            <a:pPr marL="800100" lvl="1" indent="-342900">
              <a:buFont typeface="Arial" panose="020B0604020202020204" pitchFamily="34" charset="0"/>
              <a:buChar char="•"/>
            </a:pPr>
            <a:r>
              <a:rPr lang="en-IN" dirty="0"/>
              <a:t>Decision Tree (DT)</a:t>
            </a:r>
          </a:p>
          <a:p>
            <a:pPr marL="800100" lvl="1" indent="-342900">
              <a:buFont typeface="Arial" panose="020B0604020202020204" pitchFamily="34" charset="0"/>
              <a:buChar char="•"/>
            </a:pPr>
            <a:r>
              <a:rPr lang="en-IN" dirty="0"/>
              <a:t>K nearest neighbors (KNN)</a:t>
            </a:r>
          </a:p>
          <a:p>
            <a:pPr marL="342900" indent="-342900">
              <a:buFont typeface="+mj-lt"/>
              <a:buAutoNum type="arabicPeriod"/>
            </a:pPr>
            <a:r>
              <a:rPr lang="en-IN" dirty="0"/>
              <a:t>Using Grid Search technique to find the best parameters</a:t>
            </a:r>
          </a:p>
          <a:p>
            <a:pPr marL="342900" indent="-342900">
              <a:buFont typeface="+mj-lt"/>
              <a:buAutoNum type="arabicPeriod"/>
            </a:pPr>
            <a:r>
              <a:rPr lang="en-IN" dirty="0"/>
              <a:t>Using Evaluation techniques including, Confusion matrix, F1 score, Jaccard Score for the purpose of using the best model among the algorithms above. </a:t>
            </a:r>
          </a:p>
        </p:txBody>
      </p:sp>
      <p:sp>
        <p:nvSpPr>
          <p:cNvPr id="9" name="Rectangle: Rounded Corners 8">
            <a:extLst>
              <a:ext uri="{FF2B5EF4-FFF2-40B4-BE49-F238E27FC236}">
                <a16:creationId xmlns:a16="http://schemas.microsoft.com/office/drawing/2014/main" id="{A0E6F7C4-1582-D92D-8871-98B80FFEFC45}"/>
              </a:ext>
            </a:extLst>
          </p:cNvPr>
          <p:cNvSpPr/>
          <p:nvPr/>
        </p:nvSpPr>
        <p:spPr>
          <a:xfrm>
            <a:off x="6647688" y="1709928"/>
            <a:ext cx="1737360" cy="10332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1. Importing The </a:t>
            </a:r>
          </a:p>
          <a:p>
            <a:pPr algn="ctr"/>
            <a:r>
              <a:rPr lang="en-IN" dirty="0"/>
              <a:t>Required </a:t>
            </a:r>
          </a:p>
          <a:p>
            <a:pPr algn="ctr"/>
            <a:r>
              <a:rPr lang="en-IN" dirty="0"/>
              <a:t>Libraries</a:t>
            </a:r>
          </a:p>
        </p:txBody>
      </p:sp>
      <p:sp>
        <p:nvSpPr>
          <p:cNvPr id="10" name="Rectangle: Rounded Corners 9">
            <a:extLst>
              <a:ext uri="{FF2B5EF4-FFF2-40B4-BE49-F238E27FC236}">
                <a16:creationId xmlns:a16="http://schemas.microsoft.com/office/drawing/2014/main" id="{6B0AA4D8-AC89-F4ED-1A0F-A485C5E4666F}"/>
              </a:ext>
            </a:extLst>
          </p:cNvPr>
          <p:cNvSpPr/>
          <p:nvPr/>
        </p:nvSpPr>
        <p:spPr>
          <a:xfrm>
            <a:off x="9548251" y="1725168"/>
            <a:ext cx="1737360" cy="10332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2. Loading the </a:t>
            </a:r>
          </a:p>
          <a:p>
            <a:pPr algn="ctr"/>
            <a:r>
              <a:rPr lang="en-IN" dirty="0"/>
              <a:t>cleaned data.</a:t>
            </a:r>
          </a:p>
        </p:txBody>
      </p:sp>
      <p:sp>
        <p:nvSpPr>
          <p:cNvPr id="11" name="Rectangle: Rounded Corners 10">
            <a:extLst>
              <a:ext uri="{FF2B5EF4-FFF2-40B4-BE49-F238E27FC236}">
                <a16:creationId xmlns:a16="http://schemas.microsoft.com/office/drawing/2014/main" id="{E14BB053-7D3A-2D5F-6D81-C05AD52BDE78}"/>
              </a:ext>
            </a:extLst>
          </p:cNvPr>
          <p:cNvSpPr/>
          <p:nvPr/>
        </p:nvSpPr>
        <p:spPr>
          <a:xfrm>
            <a:off x="9567079" y="3108154"/>
            <a:ext cx="1737360" cy="10332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3.Standardizing </a:t>
            </a:r>
          </a:p>
          <a:p>
            <a:pPr algn="ctr"/>
            <a:r>
              <a:rPr lang="en-IN" dirty="0"/>
              <a:t>the data</a:t>
            </a:r>
          </a:p>
        </p:txBody>
      </p:sp>
      <p:sp>
        <p:nvSpPr>
          <p:cNvPr id="12" name="Rectangle: Rounded Corners 11">
            <a:extLst>
              <a:ext uri="{FF2B5EF4-FFF2-40B4-BE49-F238E27FC236}">
                <a16:creationId xmlns:a16="http://schemas.microsoft.com/office/drawing/2014/main" id="{8834FE69-19F2-FF2A-0A8F-90BFD190427A}"/>
              </a:ext>
            </a:extLst>
          </p:cNvPr>
          <p:cNvSpPr/>
          <p:nvPr/>
        </p:nvSpPr>
        <p:spPr>
          <a:xfrm>
            <a:off x="6647688" y="3108154"/>
            <a:ext cx="1737360" cy="10332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 Splitting the </a:t>
            </a:r>
          </a:p>
          <a:p>
            <a:pPr algn="ctr"/>
            <a:r>
              <a:rPr lang="en-US" dirty="0"/>
              <a:t>data into </a:t>
            </a:r>
          </a:p>
          <a:p>
            <a:pPr algn="ctr"/>
            <a:r>
              <a:rPr lang="en-US" dirty="0"/>
              <a:t>Test/Train sets</a:t>
            </a:r>
            <a:endParaRPr lang="en-IN" dirty="0"/>
          </a:p>
        </p:txBody>
      </p:sp>
      <p:sp>
        <p:nvSpPr>
          <p:cNvPr id="13" name="Rectangle: Rounded Corners 12">
            <a:extLst>
              <a:ext uri="{FF2B5EF4-FFF2-40B4-BE49-F238E27FC236}">
                <a16:creationId xmlns:a16="http://schemas.microsoft.com/office/drawing/2014/main" id="{B63D491F-9AE3-F3C2-CDA6-6FE3AA1B2EBA}"/>
              </a:ext>
            </a:extLst>
          </p:cNvPr>
          <p:cNvSpPr/>
          <p:nvPr/>
        </p:nvSpPr>
        <p:spPr>
          <a:xfrm>
            <a:off x="6647688" y="4506380"/>
            <a:ext cx="1737360" cy="10332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 Initializing </a:t>
            </a:r>
          </a:p>
          <a:p>
            <a:pPr algn="ctr"/>
            <a:r>
              <a:rPr lang="en-US" dirty="0"/>
              <a:t>classification </a:t>
            </a:r>
          </a:p>
          <a:p>
            <a:pPr algn="ctr"/>
            <a:r>
              <a:rPr lang="en-US" dirty="0"/>
              <a:t>algorithms</a:t>
            </a:r>
            <a:endParaRPr lang="en-IN" dirty="0"/>
          </a:p>
        </p:txBody>
      </p:sp>
      <p:sp>
        <p:nvSpPr>
          <p:cNvPr id="14" name="Rectangle: Rounded Corners 13">
            <a:extLst>
              <a:ext uri="{FF2B5EF4-FFF2-40B4-BE49-F238E27FC236}">
                <a16:creationId xmlns:a16="http://schemas.microsoft.com/office/drawing/2014/main" id="{7EE20325-122E-7028-D466-6F0FF54EA3CC}"/>
              </a:ext>
            </a:extLst>
          </p:cNvPr>
          <p:cNvSpPr/>
          <p:nvPr/>
        </p:nvSpPr>
        <p:spPr>
          <a:xfrm>
            <a:off x="9548251" y="4506380"/>
            <a:ext cx="1737360" cy="10332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 Using Grid </a:t>
            </a:r>
          </a:p>
          <a:p>
            <a:pPr algn="ctr"/>
            <a:r>
              <a:rPr lang="en-US" dirty="0"/>
              <a:t>Search </a:t>
            </a:r>
          </a:p>
          <a:p>
            <a:pPr algn="ctr"/>
            <a:r>
              <a:rPr lang="en-US" dirty="0"/>
              <a:t>technique</a:t>
            </a:r>
            <a:endParaRPr lang="en-IN" dirty="0"/>
          </a:p>
        </p:txBody>
      </p:sp>
      <p:sp>
        <p:nvSpPr>
          <p:cNvPr id="15" name="Rectangle: Rounded Corners 14">
            <a:extLst>
              <a:ext uri="{FF2B5EF4-FFF2-40B4-BE49-F238E27FC236}">
                <a16:creationId xmlns:a16="http://schemas.microsoft.com/office/drawing/2014/main" id="{7E1457F6-C7FD-A347-8AA3-AAC507D4753D}"/>
              </a:ext>
            </a:extLst>
          </p:cNvPr>
          <p:cNvSpPr/>
          <p:nvPr/>
        </p:nvSpPr>
        <p:spPr>
          <a:xfrm>
            <a:off x="9567079" y="5801780"/>
            <a:ext cx="1737360" cy="10332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 Using </a:t>
            </a:r>
          </a:p>
          <a:p>
            <a:pPr algn="ctr"/>
            <a:r>
              <a:rPr lang="en-US" dirty="0"/>
              <a:t>Evaluation </a:t>
            </a:r>
          </a:p>
          <a:p>
            <a:pPr algn="ctr"/>
            <a:r>
              <a:rPr lang="en-US" dirty="0"/>
              <a:t>techniques</a:t>
            </a:r>
            <a:endParaRPr lang="en-IN" dirty="0"/>
          </a:p>
        </p:txBody>
      </p:sp>
      <p:sp>
        <p:nvSpPr>
          <p:cNvPr id="16" name="Rectangle: Rounded Corners 15">
            <a:extLst>
              <a:ext uri="{FF2B5EF4-FFF2-40B4-BE49-F238E27FC236}">
                <a16:creationId xmlns:a16="http://schemas.microsoft.com/office/drawing/2014/main" id="{FE75FA65-7715-4D0E-51B9-39BB89079CAD}"/>
              </a:ext>
            </a:extLst>
          </p:cNvPr>
          <p:cNvSpPr/>
          <p:nvPr/>
        </p:nvSpPr>
        <p:spPr>
          <a:xfrm>
            <a:off x="6689106" y="5801780"/>
            <a:ext cx="1737360" cy="10332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 Identifying the best model and parameters</a:t>
            </a:r>
            <a:endParaRPr lang="en-IN" dirty="0"/>
          </a:p>
        </p:txBody>
      </p:sp>
      <p:sp>
        <p:nvSpPr>
          <p:cNvPr id="17" name="Arrow: Right 16">
            <a:extLst>
              <a:ext uri="{FF2B5EF4-FFF2-40B4-BE49-F238E27FC236}">
                <a16:creationId xmlns:a16="http://schemas.microsoft.com/office/drawing/2014/main" id="{B817BEF4-218C-0761-3F57-BFEB2EA0628A}"/>
              </a:ext>
            </a:extLst>
          </p:cNvPr>
          <p:cNvSpPr/>
          <p:nvPr/>
        </p:nvSpPr>
        <p:spPr>
          <a:xfrm>
            <a:off x="8652705" y="2006728"/>
            <a:ext cx="627888" cy="4396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Arrow: Right 17">
            <a:extLst>
              <a:ext uri="{FF2B5EF4-FFF2-40B4-BE49-F238E27FC236}">
                <a16:creationId xmlns:a16="http://schemas.microsoft.com/office/drawing/2014/main" id="{3FE77103-0A81-A25D-9108-9BEE7B42FFD5}"/>
              </a:ext>
            </a:extLst>
          </p:cNvPr>
          <p:cNvSpPr/>
          <p:nvPr/>
        </p:nvSpPr>
        <p:spPr>
          <a:xfrm>
            <a:off x="8652705" y="4803180"/>
            <a:ext cx="627888" cy="4396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Arrow: Right 18">
            <a:extLst>
              <a:ext uri="{FF2B5EF4-FFF2-40B4-BE49-F238E27FC236}">
                <a16:creationId xmlns:a16="http://schemas.microsoft.com/office/drawing/2014/main" id="{E7A9586A-D6FE-D968-76B9-2DE761092377}"/>
              </a:ext>
            </a:extLst>
          </p:cNvPr>
          <p:cNvSpPr/>
          <p:nvPr/>
        </p:nvSpPr>
        <p:spPr>
          <a:xfrm rot="10800000">
            <a:off x="8652705" y="3444479"/>
            <a:ext cx="627888" cy="4396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Arrow: Right 19">
            <a:extLst>
              <a:ext uri="{FF2B5EF4-FFF2-40B4-BE49-F238E27FC236}">
                <a16:creationId xmlns:a16="http://schemas.microsoft.com/office/drawing/2014/main" id="{3BFA0ABB-28A6-38C5-40E4-263EBF530C9E}"/>
              </a:ext>
            </a:extLst>
          </p:cNvPr>
          <p:cNvSpPr/>
          <p:nvPr/>
        </p:nvSpPr>
        <p:spPr>
          <a:xfrm rot="10800000">
            <a:off x="8650885" y="6098580"/>
            <a:ext cx="627888" cy="4396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Arrow: Right 20">
            <a:extLst>
              <a:ext uri="{FF2B5EF4-FFF2-40B4-BE49-F238E27FC236}">
                <a16:creationId xmlns:a16="http://schemas.microsoft.com/office/drawing/2014/main" id="{623D48FA-FE8C-1DB5-63EE-34E9417DB7DA}"/>
              </a:ext>
            </a:extLst>
          </p:cNvPr>
          <p:cNvSpPr/>
          <p:nvPr/>
        </p:nvSpPr>
        <p:spPr>
          <a:xfrm rot="5400000">
            <a:off x="10267651" y="2726702"/>
            <a:ext cx="298559" cy="4396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Arrow: Right 21">
            <a:extLst>
              <a:ext uri="{FF2B5EF4-FFF2-40B4-BE49-F238E27FC236}">
                <a16:creationId xmlns:a16="http://schemas.microsoft.com/office/drawing/2014/main" id="{83978F73-A603-2FE3-E882-CDEE9A27EC3C}"/>
              </a:ext>
            </a:extLst>
          </p:cNvPr>
          <p:cNvSpPr/>
          <p:nvPr/>
        </p:nvSpPr>
        <p:spPr>
          <a:xfrm rot="5400000">
            <a:off x="7367088" y="4100213"/>
            <a:ext cx="298559" cy="4396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Arrow: Right 23">
            <a:extLst>
              <a:ext uri="{FF2B5EF4-FFF2-40B4-BE49-F238E27FC236}">
                <a16:creationId xmlns:a16="http://schemas.microsoft.com/office/drawing/2014/main" id="{14EF9E98-4602-08E9-AE42-D243429AD674}"/>
              </a:ext>
            </a:extLst>
          </p:cNvPr>
          <p:cNvSpPr/>
          <p:nvPr/>
        </p:nvSpPr>
        <p:spPr>
          <a:xfrm rot="5400000">
            <a:off x="10267650" y="5485370"/>
            <a:ext cx="298559" cy="4396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1BF18093-046C-F83C-FD91-6697211DE9E6}"/>
              </a:ext>
            </a:extLst>
          </p:cNvPr>
          <p:cNvSpPr txBox="1"/>
          <p:nvPr/>
        </p:nvSpPr>
        <p:spPr>
          <a:xfrm>
            <a:off x="831321" y="6183726"/>
            <a:ext cx="4508775" cy="830997"/>
          </a:xfrm>
          <a:prstGeom prst="rect">
            <a:avLst/>
          </a:prstGeom>
          <a:noFill/>
        </p:spPr>
        <p:txBody>
          <a:bodyPr wrap="square" rtlCol="0">
            <a:spAutoFit/>
          </a:bodyPr>
          <a:lstStyle/>
          <a:p>
            <a:r>
              <a:rPr lang="en-IN" sz="1200" b="1" dirty="0">
                <a:hlinkClick r:id="rId3">
                  <a:extLst>
                    <a:ext uri="{A12FA001-AC4F-418D-AE19-62706E023703}">
                      <ahyp:hlinkClr xmlns:ahyp="http://schemas.microsoft.com/office/drawing/2018/hyperlinkcolor" val="tx"/>
                    </a:ext>
                  </a:extLst>
                </a:hlinkClick>
              </a:rPr>
              <a:t>Github URL: </a:t>
            </a:r>
            <a:r>
              <a:rPr lang="en-IN" sz="1200" dirty="0">
                <a:solidFill>
                  <a:srgbClr val="0563C1"/>
                </a:solidFill>
                <a:hlinkClick r:id="rId4"/>
              </a:rPr>
              <a:t>https://github.com/sajivallachira/Capstone/blob/main/8.%20Machine%20Learning%20Prediction.ipynb</a:t>
            </a:r>
            <a:endParaRPr lang="en-IN" sz="1200" dirty="0">
              <a:solidFill>
                <a:srgbClr val="0563C1"/>
              </a:solidFill>
            </a:endParaRPr>
          </a:p>
          <a:p>
            <a:endParaRPr lang="en-IN" sz="1200"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dirty="0"/>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231911FC-F24E-5817-5AF5-5ACB832F8351}"/>
              </a:ext>
            </a:extLst>
          </p:cNvPr>
          <p:cNvPicPr>
            <a:picLocks noChangeAspect="1"/>
          </p:cNvPicPr>
          <p:nvPr/>
        </p:nvPicPr>
        <p:blipFill>
          <a:blip r:embed="rId3"/>
          <a:stretch>
            <a:fillRect/>
          </a:stretch>
        </p:blipFill>
        <p:spPr>
          <a:xfrm>
            <a:off x="1194774" y="1341533"/>
            <a:ext cx="9802452" cy="3224491"/>
          </a:xfrm>
          <a:prstGeom prst="rect">
            <a:avLst/>
          </a:prstGeom>
        </p:spPr>
      </p:pic>
      <p:sp>
        <p:nvSpPr>
          <p:cNvPr id="8" name="TextBox 7">
            <a:extLst>
              <a:ext uri="{FF2B5EF4-FFF2-40B4-BE49-F238E27FC236}">
                <a16:creationId xmlns:a16="http://schemas.microsoft.com/office/drawing/2014/main" id="{839FE11F-7D33-35E8-BE0D-79E5E1C4F958}"/>
              </a:ext>
            </a:extLst>
          </p:cNvPr>
          <p:cNvSpPr txBox="1"/>
          <p:nvPr/>
        </p:nvSpPr>
        <p:spPr>
          <a:xfrm>
            <a:off x="706003" y="5054802"/>
            <a:ext cx="10515600" cy="1015663"/>
          </a:xfrm>
          <a:prstGeom prst="rect">
            <a:avLst/>
          </a:prstGeom>
          <a:noFill/>
        </p:spPr>
        <p:txBody>
          <a:bodyPr wrap="square">
            <a:spAutoFit/>
          </a:bodyPr>
          <a:lstStyle/>
          <a:p>
            <a:pPr marL="342900" indent="-342900">
              <a:buFont typeface="Arial" panose="020B0604020202020204" pitchFamily="34" charset="0"/>
              <a:buChar char="•"/>
            </a:pPr>
            <a:r>
              <a:rPr lang="en-IN" sz="2000" dirty="0"/>
              <a:t>The majority of the flights were launched from the CCAFS SLC 40  sites.</a:t>
            </a:r>
          </a:p>
          <a:p>
            <a:pPr marL="342900" indent="-342900">
              <a:buFont typeface="Arial" panose="020B0604020202020204" pitchFamily="34" charset="0"/>
              <a:buChar char="•"/>
            </a:pPr>
            <a:r>
              <a:rPr lang="en-IN" sz="2000" dirty="0"/>
              <a:t>The VAFB SLC 4E and KSC LC 39A sites have higher success rates than other sites.</a:t>
            </a:r>
          </a:p>
          <a:p>
            <a:pPr marL="342900" indent="-342900">
              <a:buFont typeface="Arial" panose="020B0604020202020204" pitchFamily="34" charset="0"/>
              <a:buChar char="•"/>
            </a:pPr>
            <a:r>
              <a:rPr lang="en-IN" sz="2000" dirty="0"/>
              <a:t>Newer flights have higher success rates than older flights.</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dirty="0"/>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A600C386-B0AE-CAD8-7EFB-1CF165270658}"/>
              </a:ext>
            </a:extLst>
          </p:cNvPr>
          <p:cNvPicPr>
            <a:picLocks noChangeAspect="1"/>
          </p:cNvPicPr>
          <p:nvPr/>
        </p:nvPicPr>
        <p:blipFill>
          <a:blip r:embed="rId3"/>
          <a:stretch>
            <a:fillRect/>
          </a:stretch>
        </p:blipFill>
        <p:spPr>
          <a:xfrm>
            <a:off x="250004" y="1386600"/>
            <a:ext cx="11691991" cy="3146945"/>
          </a:xfrm>
          <a:prstGeom prst="rect">
            <a:avLst/>
          </a:prstGeom>
        </p:spPr>
      </p:pic>
      <p:sp>
        <p:nvSpPr>
          <p:cNvPr id="8" name="TextBox 7">
            <a:extLst>
              <a:ext uri="{FF2B5EF4-FFF2-40B4-BE49-F238E27FC236}">
                <a16:creationId xmlns:a16="http://schemas.microsoft.com/office/drawing/2014/main" id="{9B85CA29-5722-3C9D-E323-589B1B1FBA8E}"/>
              </a:ext>
            </a:extLst>
          </p:cNvPr>
          <p:cNvSpPr txBox="1"/>
          <p:nvPr/>
        </p:nvSpPr>
        <p:spPr>
          <a:xfrm>
            <a:off x="954880" y="4832446"/>
            <a:ext cx="10429940" cy="1015663"/>
          </a:xfrm>
          <a:prstGeom prst="rect">
            <a:avLst/>
          </a:prstGeom>
          <a:noFill/>
        </p:spPr>
        <p:txBody>
          <a:bodyPr wrap="square">
            <a:spAutoFit/>
          </a:bodyPr>
          <a:lstStyle/>
          <a:p>
            <a:pPr marL="285750" indent="-285750">
              <a:buFont typeface="Arial" panose="020B0604020202020204" pitchFamily="34" charset="0"/>
              <a:buChar char="•"/>
            </a:pPr>
            <a:r>
              <a:rPr lang="en-IN" sz="2000" dirty="0"/>
              <a:t>For every launch site the higher the payload mass, the higher the success rate. </a:t>
            </a:r>
          </a:p>
          <a:p>
            <a:pPr marL="285750" indent="-285750">
              <a:buFont typeface="Arial" panose="020B0604020202020204" pitchFamily="34" charset="0"/>
              <a:buChar char="•"/>
            </a:pPr>
            <a:r>
              <a:rPr lang="en-IN" sz="2000" dirty="0"/>
              <a:t>Most of the launches with payload mass over 7000 kg were successful. </a:t>
            </a:r>
          </a:p>
          <a:p>
            <a:pPr marL="285750" indent="-285750">
              <a:buFont typeface="Arial" panose="020B0604020202020204" pitchFamily="34" charset="0"/>
              <a:buChar char="•"/>
            </a:pPr>
            <a:r>
              <a:rPr lang="en-IN" sz="2000" dirty="0"/>
              <a:t>KSC LC 39A has a 100% success rate for payload mass under 5500 kg too.</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8" name="TextBox 7">
            <a:extLst>
              <a:ext uri="{FF2B5EF4-FFF2-40B4-BE49-F238E27FC236}">
                <a16:creationId xmlns:a16="http://schemas.microsoft.com/office/drawing/2014/main" id="{721A4445-9285-C68B-2AF4-593CF4112BBA}"/>
              </a:ext>
            </a:extLst>
          </p:cNvPr>
          <p:cNvSpPr txBox="1"/>
          <p:nvPr/>
        </p:nvSpPr>
        <p:spPr>
          <a:xfrm>
            <a:off x="6860286" y="2125475"/>
            <a:ext cx="4561703" cy="2862322"/>
          </a:xfrm>
          <a:prstGeom prst="rect">
            <a:avLst/>
          </a:prstGeom>
          <a:noFill/>
        </p:spPr>
        <p:txBody>
          <a:bodyPr wrap="square">
            <a:spAutoFit/>
          </a:bodyPr>
          <a:lstStyle/>
          <a:p>
            <a:pPr marL="457200" indent="-457200">
              <a:buFont typeface="+mj-lt"/>
              <a:buAutoNum type="arabicPeriod"/>
            </a:pPr>
            <a:r>
              <a:rPr lang="en-IN" sz="2000" dirty="0"/>
              <a:t>Orbits with 100% success rate: </a:t>
            </a:r>
          </a:p>
          <a:p>
            <a:pPr marL="914400" lvl="1" indent="-457200">
              <a:buFont typeface="Arial" panose="020B0604020202020204" pitchFamily="34" charset="0"/>
              <a:buChar char="•"/>
            </a:pPr>
            <a:r>
              <a:rPr lang="en-IN" sz="2000" dirty="0"/>
              <a:t>ES-L1, GEO, HEO, SSO </a:t>
            </a:r>
          </a:p>
          <a:p>
            <a:pPr lvl="1"/>
            <a:endParaRPr lang="en-IN" sz="2000" dirty="0"/>
          </a:p>
          <a:p>
            <a:pPr marL="457200" indent="-457200">
              <a:buFont typeface="+mj-lt"/>
              <a:buAutoNum type="arabicPeriod"/>
            </a:pPr>
            <a:r>
              <a:rPr lang="en-IN" sz="2000" dirty="0"/>
              <a:t>Orbits with 0% success rate: </a:t>
            </a:r>
          </a:p>
          <a:p>
            <a:pPr marL="914400" lvl="1" indent="-457200">
              <a:buFont typeface="Arial" panose="020B0604020202020204" pitchFamily="34" charset="0"/>
              <a:buChar char="•"/>
            </a:pPr>
            <a:r>
              <a:rPr lang="en-IN" sz="2000" dirty="0"/>
              <a:t>SO </a:t>
            </a:r>
          </a:p>
          <a:p>
            <a:pPr lvl="1"/>
            <a:endParaRPr lang="en-IN" sz="2000" dirty="0"/>
          </a:p>
          <a:p>
            <a:pPr marL="457200" indent="-457200">
              <a:buFont typeface="+mj-lt"/>
              <a:buAutoNum type="arabicPeriod"/>
            </a:pPr>
            <a:r>
              <a:rPr lang="en-IN" sz="2000" dirty="0"/>
              <a:t>Orbits with success rate between 50% and 85%: </a:t>
            </a:r>
          </a:p>
          <a:p>
            <a:pPr marL="914400" lvl="1" indent="-457200">
              <a:buFont typeface="Arial" panose="020B0604020202020204" pitchFamily="34" charset="0"/>
              <a:buChar char="•"/>
            </a:pPr>
            <a:r>
              <a:rPr lang="en-IN" sz="2000" dirty="0"/>
              <a:t>GTO, ISS, LEO, MEO, PO</a:t>
            </a:r>
          </a:p>
        </p:txBody>
      </p:sp>
      <p:pic>
        <p:nvPicPr>
          <p:cNvPr id="3" name="Picture 2">
            <a:extLst>
              <a:ext uri="{FF2B5EF4-FFF2-40B4-BE49-F238E27FC236}">
                <a16:creationId xmlns:a16="http://schemas.microsoft.com/office/drawing/2014/main" id="{1011BC05-D120-D256-F432-43B507D91CB8}"/>
              </a:ext>
            </a:extLst>
          </p:cNvPr>
          <p:cNvPicPr>
            <a:picLocks noChangeAspect="1"/>
          </p:cNvPicPr>
          <p:nvPr/>
        </p:nvPicPr>
        <p:blipFill>
          <a:blip r:embed="rId3"/>
          <a:stretch>
            <a:fillRect/>
          </a:stretch>
        </p:blipFill>
        <p:spPr>
          <a:xfrm>
            <a:off x="609886" y="1714386"/>
            <a:ext cx="5486114" cy="460496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dirty="0"/>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6A7BC2CE-B576-76D9-7073-74C7E27AFD5B}"/>
              </a:ext>
            </a:extLst>
          </p:cNvPr>
          <p:cNvPicPr>
            <a:picLocks noChangeAspect="1"/>
          </p:cNvPicPr>
          <p:nvPr/>
        </p:nvPicPr>
        <p:blipFill>
          <a:blip r:embed="rId3"/>
          <a:stretch>
            <a:fillRect/>
          </a:stretch>
        </p:blipFill>
        <p:spPr>
          <a:xfrm>
            <a:off x="539496" y="1360059"/>
            <a:ext cx="11055096" cy="2946765"/>
          </a:xfrm>
          <a:prstGeom prst="rect">
            <a:avLst/>
          </a:prstGeom>
        </p:spPr>
      </p:pic>
      <p:sp>
        <p:nvSpPr>
          <p:cNvPr id="8" name="TextBox 7">
            <a:extLst>
              <a:ext uri="{FF2B5EF4-FFF2-40B4-BE49-F238E27FC236}">
                <a16:creationId xmlns:a16="http://schemas.microsoft.com/office/drawing/2014/main" id="{AA9C2724-FCF1-8BF8-4D52-5A7D2418E290}"/>
              </a:ext>
            </a:extLst>
          </p:cNvPr>
          <p:cNvSpPr txBox="1"/>
          <p:nvPr/>
        </p:nvSpPr>
        <p:spPr>
          <a:xfrm>
            <a:off x="539496" y="4825244"/>
            <a:ext cx="10991088" cy="646331"/>
          </a:xfrm>
          <a:prstGeom prst="rect">
            <a:avLst/>
          </a:prstGeom>
          <a:noFill/>
        </p:spPr>
        <p:txBody>
          <a:bodyPr wrap="square">
            <a:spAutoFit/>
          </a:bodyPr>
          <a:lstStyle/>
          <a:p>
            <a:r>
              <a:rPr lang="en-IN" dirty="0"/>
              <a:t>We can see that in the LEO orbit the Success appears related to the number of flights; on the other hand, there seems to be no relationship between flight number when in GTO orbit.</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dirty="0"/>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8" name="TextBox 7">
            <a:extLst>
              <a:ext uri="{FF2B5EF4-FFF2-40B4-BE49-F238E27FC236}">
                <a16:creationId xmlns:a16="http://schemas.microsoft.com/office/drawing/2014/main" id="{FE8BAEAD-5E8B-6C5E-D114-4846883D9990}"/>
              </a:ext>
            </a:extLst>
          </p:cNvPr>
          <p:cNvSpPr txBox="1"/>
          <p:nvPr/>
        </p:nvSpPr>
        <p:spPr>
          <a:xfrm>
            <a:off x="605028" y="4943563"/>
            <a:ext cx="10981944" cy="400110"/>
          </a:xfrm>
          <a:prstGeom prst="rect">
            <a:avLst/>
          </a:prstGeom>
          <a:noFill/>
        </p:spPr>
        <p:txBody>
          <a:bodyPr wrap="square">
            <a:spAutoFit/>
          </a:bodyPr>
          <a:lstStyle/>
          <a:p>
            <a:r>
              <a:rPr lang="en-IN" sz="2000" dirty="0"/>
              <a:t>Heavy payloads have a negative influence on GTO orbits and positive on GTO and Polar LEO (ISS) orbits.</a:t>
            </a:r>
          </a:p>
        </p:txBody>
      </p:sp>
      <p:pic>
        <p:nvPicPr>
          <p:cNvPr id="3" name="Picture 2">
            <a:extLst>
              <a:ext uri="{FF2B5EF4-FFF2-40B4-BE49-F238E27FC236}">
                <a16:creationId xmlns:a16="http://schemas.microsoft.com/office/drawing/2014/main" id="{4BFC9E84-B608-BF3E-A0A4-BEEE0A573553}"/>
              </a:ext>
            </a:extLst>
          </p:cNvPr>
          <p:cNvPicPr>
            <a:picLocks noChangeAspect="1"/>
          </p:cNvPicPr>
          <p:nvPr/>
        </p:nvPicPr>
        <p:blipFill>
          <a:blip r:embed="rId3"/>
          <a:stretch>
            <a:fillRect/>
          </a:stretch>
        </p:blipFill>
        <p:spPr>
          <a:xfrm>
            <a:off x="426720" y="1541758"/>
            <a:ext cx="11140440" cy="261876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dirty="0"/>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BE2B281E-62C9-0F27-D5D8-628BCB44C319}"/>
              </a:ext>
            </a:extLst>
          </p:cNvPr>
          <p:cNvPicPr>
            <a:picLocks noChangeAspect="1"/>
          </p:cNvPicPr>
          <p:nvPr/>
        </p:nvPicPr>
        <p:blipFill>
          <a:blip r:embed="rId3"/>
          <a:stretch>
            <a:fillRect/>
          </a:stretch>
        </p:blipFill>
        <p:spPr>
          <a:xfrm>
            <a:off x="770010" y="1619418"/>
            <a:ext cx="6155395" cy="3876125"/>
          </a:xfrm>
          <a:prstGeom prst="rect">
            <a:avLst/>
          </a:prstGeom>
        </p:spPr>
      </p:pic>
      <p:sp>
        <p:nvSpPr>
          <p:cNvPr id="8" name="TextBox 7">
            <a:extLst>
              <a:ext uri="{FF2B5EF4-FFF2-40B4-BE49-F238E27FC236}">
                <a16:creationId xmlns:a16="http://schemas.microsoft.com/office/drawing/2014/main" id="{4B0A497C-5B17-0FE7-9539-6011CA4AEA5A}"/>
              </a:ext>
            </a:extLst>
          </p:cNvPr>
          <p:cNvSpPr txBox="1"/>
          <p:nvPr/>
        </p:nvSpPr>
        <p:spPr>
          <a:xfrm>
            <a:off x="7271172" y="3075057"/>
            <a:ext cx="4186800" cy="707886"/>
          </a:xfrm>
          <a:prstGeom prst="rect">
            <a:avLst/>
          </a:prstGeom>
          <a:noFill/>
        </p:spPr>
        <p:txBody>
          <a:bodyPr wrap="square">
            <a:spAutoFit/>
          </a:bodyPr>
          <a:lstStyle/>
          <a:p>
            <a:r>
              <a:rPr lang="en-IN" sz="2000" dirty="0"/>
              <a:t>We can observe that the success rate since 2013 kept increasing till 2020</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dirty="0"/>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8" name="TextBox 7">
            <a:extLst>
              <a:ext uri="{FF2B5EF4-FFF2-40B4-BE49-F238E27FC236}">
                <a16:creationId xmlns:a16="http://schemas.microsoft.com/office/drawing/2014/main" id="{1AD7A7B3-B2BB-A88B-6B7E-BCB51BACD756}"/>
              </a:ext>
            </a:extLst>
          </p:cNvPr>
          <p:cNvSpPr txBox="1"/>
          <p:nvPr/>
        </p:nvSpPr>
        <p:spPr>
          <a:xfrm>
            <a:off x="2367368" y="4863147"/>
            <a:ext cx="8047648" cy="646331"/>
          </a:xfrm>
          <a:prstGeom prst="rect">
            <a:avLst/>
          </a:prstGeom>
          <a:noFill/>
        </p:spPr>
        <p:txBody>
          <a:bodyPr wrap="square">
            <a:spAutoFit/>
          </a:bodyPr>
          <a:lstStyle/>
          <a:p>
            <a:r>
              <a:rPr lang="en-IN" dirty="0"/>
              <a:t>As shown above we have 4 distinct sites for rockets launches listed in the Table above.</a:t>
            </a:r>
          </a:p>
        </p:txBody>
      </p:sp>
      <p:pic>
        <p:nvPicPr>
          <p:cNvPr id="5" name="Picture 4">
            <a:extLst>
              <a:ext uri="{FF2B5EF4-FFF2-40B4-BE49-F238E27FC236}">
                <a16:creationId xmlns:a16="http://schemas.microsoft.com/office/drawing/2014/main" id="{F0742AF6-802E-6D73-3AF9-A5056846E999}"/>
              </a:ext>
            </a:extLst>
          </p:cNvPr>
          <p:cNvPicPr>
            <a:picLocks noChangeAspect="1"/>
          </p:cNvPicPr>
          <p:nvPr/>
        </p:nvPicPr>
        <p:blipFill>
          <a:blip r:embed="rId3"/>
          <a:stretch>
            <a:fillRect/>
          </a:stretch>
        </p:blipFill>
        <p:spPr>
          <a:xfrm>
            <a:off x="2560978" y="1465500"/>
            <a:ext cx="6954220" cy="301984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dirty="0"/>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8" name="TextBox 7">
            <a:extLst>
              <a:ext uri="{FF2B5EF4-FFF2-40B4-BE49-F238E27FC236}">
                <a16:creationId xmlns:a16="http://schemas.microsoft.com/office/drawing/2014/main" id="{F76A15F3-DF30-486F-73A3-AE323E76127A}"/>
              </a:ext>
            </a:extLst>
          </p:cNvPr>
          <p:cNvSpPr txBox="1"/>
          <p:nvPr/>
        </p:nvSpPr>
        <p:spPr>
          <a:xfrm>
            <a:off x="1781379" y="6104045"/>
            <a:ext cx="8492861" cy="369332"/>
          </a:xfrm>
          <a:prstGeom prst="rect">
            <a:avLst/>
          </a:prstGeom>
          <a:noFill/>
        </p:spPr>
        <p:txBody>
          <a:bodyPr wrap="square">
            <a:spAutoFit/>
          </a:bodyPr>
          <a:lstStyle/>
          <a:p>
            <a:r>
              <a:rPr lang="en-IN" dirty="0"/>
              <a:t>Displaying 5 records where launch sites begin with the string 'CCA'.</a:t>
            </a:r>
          </a:p>
        </p:txBody>
      </p:sp>
      <p:pic>
        <p:nvPicPr>
          <p:cNvPr id="5" name="Picture 4">
            <a:extLst>
              <a:ext uri="{FF2B5EF4-FFF2-40B4-BE49-F238E27FC236}">
                <a16:creationId xmlns:a16="http://schemas.microsoft.com/office/drawing/2014/main" id="{4C54B137-487A-52E8-77BF-16870131B4A8}"/>
              </a:ext>
            </a:extLst>
          </p:cNvPr>
          <p:cNvPicPr>
            <a:picLocks noChangeAspect="1"/>
          </p:cNvPicPr>
          <p:nvPr/>
        </p:nvPicPr>
        <p:blipFill>
          <a:blip r:embed="rId3"/>
          <a:stretch>
            <a:fillRect/>
          </a:stretch>
        </p:blipFill>
        <p:spPr>
          <a:xfrm>
            <a:off x="652638" y="1382232"/>
            <a:ext cx="10886724" cy="409353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dirty="0"/>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8" name="TextBox 7">
            <a:extLst>
              <a:ext uri="{FF2B5EF4-FFF2-40B4-BE49-F238E27FC236}">
                <a16:creationId xmlns:a16="http://schemas.microsoft.com/office/drawing/2014/main" id="{7010E9DB-EA57-AA5A-BC42-622497E3EC5A}"/>
              </a:ext>
            </a:extLst>
          </p:cNvPr>
          <p:cNvSpPr txBox="1"/>
          <p:nvPr/>
        </p:nvSpPr>
        <p:spPr>
          <a:xfrm>
            <a:off x="770010" y="4205209"/>
            <a:ext cx="10769717" cy="707886"/>
          </a:xfrm>
          <a:prstGeom prst="rect">
            <a:avLst/>
          </a:prstGeom>
          <a:noFill/>
        </p:spPr>
        <p:txBody>
          <a:bodyPr wrap="square">
            <a:spAutoFit/>
          </a:bodyPr>
          <a:lstStyle/>
          <a:p>
            <a:r>
              <a:rPr lang="en-IN" sz="2000" dirty="0"/>
              <a:t>The total amount of payload that moved to the outer space by NASA through SpaceX rockets equals to </a:t>
            </a:r>
            <a:r>
              <a:rPr lang="en-IN" sz="2000" b="1" u="sng" dirty="0"/>
              <a:t>45596 Kg</a:t>
            </a:r>
          </a:p>
        </p:txBody>
      </p:sp>
      <p:pic>
        <p:nvPicPr>
          <p:cNvPr id="5" name="Picture 4">
            <a:extLst>
              <a:ext uri="{FF2B5EF4-FFF2-40B4-BE49-F238E27FC236}">
                <a16:creationId xmlns:a16="http://schemas.microsoft.com/office/drawing/2014/main" id="{92ED9820-B26A-028B-00FC-13FC6A4874E2}"/>
              </a:ext>
            </a:extLst>
          </p:cNvPr>
          <p:cNvPicPr>
            <a:picLocks noChangeAspect="1"/>
          </p:cNvPicPr>
          <p:nvPr/>
        </p:nvPicPr>
        <p:blipFill>
          <a:blip r:embed="rId3"/>
          <a:stretch>
            <a:fillRect/>
          </a:stretch>
        </p:blipFill>
        <p:spPr>
          <a:xfrm>
            <a:off x="1217014" y="1600809"/>
            <a:ext cx="9621593" cy="204816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dirty="0"/>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8" name="TextBox 7">
            <a:extLst>
              <a:ext uri="{FF2B5EF4-FFF2-40B4-BE49-F238E27FC236}">
                <a16:creationId xmlns:a16="http://schemas.microsoft.com/office/drawing/2014/main" id="{90CB4DF0-F175-F35E-E70B-126A156B8655}"/>
              </a:ext>
            </a:extLst>
          </p:cNvPr>
          <p:cNvSpPr txBox="1"/>
          <p:nvPr/>
        </p:nvSpPr>
        <p:spPr>
          <a:xfrm>
            <a:off x="770010" y="3892730"/>
            <a:ext cx="10515599" cy="400110"/>
          </a:xfrm>
          <a:prstGeom prst="rect">
            <a:avLst/>
          </a:prstGeom>
          <a:noFill/>
        </p:spPr>
        <p:txBody>
          <a:bodyPr wrap="square">
            <a:spAutoFit/>
          </a:bodyPr>
          <a:lstStyle/>
          <a:p>
            <a:r>
              <a:rPr lang="en-IN" sz="2000" dirty="0"/>
              <a:t>The average payload mass carried by booster version F9 v1.1 is </a:t>
            </a:r>
            <a:r>
              <a:rPr lang="en-IN" sz="2000" b="1" u="sng" dirty="0"/>
              <a:t>2534 kg</a:t>
            </a:r>
          </a:p>
        </p:txBody>
      </p:sp>
      <p:pic>
        <p:nvPicPr>
          <p:cNvPr id="5" name="Picture 4">
            <a:extLst>
              <a:ext uri="{FF2B5EF4-FFF2-40B4-BE49-F238E27FC236}">
                <a16:creationId xmlns:a16="http://schemas.microsoft.com/office/drawing/2014/main" id="{F8EB66E6-2E1D-084E-A217-78B07C48BBA0}"/>
              </a:ext>
            </a:extLst>
          </p:cNvPr>
          <p:cNvPicPr>
            <a:picLocks noChangeAspect="1"/>
          </p:cNvPicPr>
          <p:nvPr/>
        </p:nvPicPr>
        <p:blipFill>
          <a:blip r:embed="rId3"/>
          <a:stretch>
            <a:fillRect/>
          </a:stretch>
        </p:blipFill>
        <p:spPr>
          <a:xfrm>
            <a:off x="1085150" y="1361344"/>
            <a:ext cx="10021699" cy="225774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8" name="TextBox 7">
            <a:extLst>
              <a:ext uri="{FF2B5EF4-FFF2-40B4-BE49-F238E27FC236}">
                <a16:creationId xmlns:a16="http://schemas.microsoft.com/office/drawing/2014/main" id="{22782FA2-A0FC-5EB4-3199-A8F46DBD5B02}"/>
              </a:ext>
            </a:extLst>
          </p:cNvPr>
          <p:cNvSpPr txBox="1"/>
          <p:nvPr/>
        </p:nvSpPr>
        <p:spPr>
          <a:xfrm>
            <a:off x="770011" y="4351987"/>
            <a:ext cx="10515600" cy="400110"/>
          </a:xfrm>
          <a:prstGeom prst="rect">
            <a:avLst/>
          </a:prstGeom>
          <a:noFill/>
        </p:spPr>
        <p:txBody>
          <a:bodyPr wrap="square">
            <a:spAutoFit/>
          </a:bodyPr>
          <a:lstStyle/>
          <a:p>
            <a:r>
              <a:rPr lang="en-IN" sz="2000" dirty="0"/>
              <a:t>Date of the first successful landing outcome on ground pad was in </a:t>
            </a:r>
            <a:r>
              <a:rPr lang="en-IN" sz="2000" b="1" dirty="0"/>
              <a:t>22-12-2015</a:t>
            </a:r>
          </a:p>
        </p:txBody>
      </p:sp>
      <p:pic>
        <p:nvPicPr>
          <p:cNvPr id="5" name="Picture 4">
            <a:extLst>
              <a:ext uri="{FF2B5EF4-FFF2-40B4-BE49-F238E27FC236}">
                <a16:creationId xmlns:a16="http://schemas.microsoft.com/office/drawing/2014/main" id="{0A86C786-BB74-AA0F-9CF9-27D38F312B49}"/>
              </a:ext>
            </a:extLst>
          </p:cNvPr>
          <p:cNvPicPr>
            <a:picLocks noChangeAspect="1"/>
          </p:cNvPicPr>
          <p:nvPr/>
        </p:nvPicPr>
        <p:blipFill>
          <a:blip r:embed="rId3"/>
          <a:stretch>
            <a:fillRect/>
          </a:stretch>
        </p:blipFill>
        <p:spPr>
          <a:xfrm>
            <a:off x="732676" y="1952418"/>
            <a:ext cx="10726647" cy="147658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7" name="TextBox 6">
            <a:extLst>
              <a:ext uri="{FF2B5EF4-FFF2-40B4-BE49-F238E27FC236}">
                <a16:creationId xmlns:a16="http://schemas.microsoft.com/office/drawing/2014/main" id="{0FA2F6C9-C516-0E70-F708-1897289692CA}"/>
              </a:ext>
            </a:extLst>
          </p:cNvPr>
          <p:cNvSpPr txBox="1"/>
          <p:nvPr/>
        </p:nvSpPr>
        <p:spPr>
          <a:xfrm>
            <a:off x="1029702" y="4013077"/>
            <a:ext cx="10428270" cy="646331"/>
          </a:xfrm>
          <a:prstGeom prst="rect">
            <a:avLst/>
          </a:prstGeom>
          <a:noFill/>
        </p:spPr>
        <p:txBody>
          <a:bodyPr wrap="square">
            <a:spAutoFit/>
          </a:bodyPr>
          <a:lstStyle/>
          <a:p>
            <a:r>
              <a:rPr lang="en-IN" dirty="0"/>
              <a:t>The boosters which have success in drone ship landing with payload between 4000 and 6000 kg are listed in above screenshot</a:t>
            </a:r>
          </a:p>
        </p:txBody>
      </p:sp>
      <p:pic>
        <p:nvPicPr>
          <p:cNvPr id="5" name="Picture 4">
            <a:extLst>
              <a:ext uri="{FF2B5EF4-FFF2-40B4-BE49-F238E27FC236}">
                <a16:creationId xmlns:a16="http://schemas.microsoft.com/office/drawing/2014/main" id="{109A78DA-B078-373E-3E60-E5D098B65FD7}"/>
              </a:ext>
            </a:extLst>
          </p:cNvPr>
          <p:cNvPicPr>
            <a:picLocks noChangeAspect="1"/>
          </p:cNvPicPr>
          <p:nvPr/>
        </p:nvPicPr>
        <p:blipFill>
          <a:blip r:embed="rId3"/>
          <a:stretch>
            <a:fillRect/>
          </a:stretch>
        </p:blipFill>
        <p:spPr>
          <a:xfrm>
            <a:off x="864636" y="1449709"/>
            <a:ext cx="10462727" cy="256336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3" name="TextBox 2">
            <a:extLst>
              <a:ext uri="{FF2B5EF4-FFF2-40B4-BE49-F238E27FC236}">
                <a16:creationId xmlns:a16="http://schemas.microsoft.com/office/drawing/2014/main" id="{F42F46A5-1347-4C6C-DEDA-F2075D9E4BAE}"/>
              </a:ext>
            </a:extLst>
          </p:cNvPr>
          <p:cNvSpPr txBox="1"/>
          <p:nvPr/>
        </p:nvSpPr>
        <p:spPr>
          <a:xfrm>
            <a:off x="274320" y="1417658"/>
            <a:ext cx="11653520" cy="646331"/>
          </a:xfrm>
          <a:prstGeom prst="rect">
            <a:avLst/>
          </a:prstGeom>
          <a:noFill/>
        </p:spPr>
        <p:txBody>
          <a:bodyPr wrap="square">
            <a:spAutoFit/>
          </a:bodyPr>
          <a:lstStyle/>
          <a:p>
            <a:r>
              <a:rPr lang="en-US" dirty="0"/>
              <a:t>SpaceY, a competitor of SpaceX, employs data from SpaceX's Falcon 9 rocket to analyze first stage landing successes and launch costs. This report provides a comprehensive summary of the methodologies and results.</a:t>
            </a:r>
            <a:endParaRPr lang="en-IN" dirty="0"/>
          </a:p>
        </p:txBody>
      </p:sp>
      <p:sp>
        <p:nvSpPr>
          <p:cNvPr id="6" name="TextBox 5">
            <a:extLst>
              <a:ext uri="{FF2B5EF4-FFF2-40B4-BE49-F238E27FC236}">
                <a16:creationId xmlns:a16="http://schemas.microsoft.com/office/drawing/2014/main" id="{7B214B7B-4447-D633-265B-230376063E41}"/>
              </a:ext>
            </a:extLst>
          </p:cNvPr>
          <p:cNvSpPr txBox="1"/>
          <p:nvPr/>
        </p:nvSpPr>
        <p:spPr>
          <a:xfrm>
            <a:off x="375920" y="2063989"/>
            <a:ext cx="5720080" cy="4596130"/>
          </a:xfrm>
          <a:prstGeom prst="rect">
            <a:avLst/>
          </a:prstGeom>
          <a:noFill/>
        </p:spPr>
        <p:txBody>
          <a:bodyPr wrap="square">
            <a:spAutoFit/>
          </a:bodyPr>
          <a:lstStyle/>
          <a:p>
            <a:pPr marL="0" indent="0">
              <a:lnSpc>
                <a:spcPct val="100000"/>
              </a:lnSpc>
              <a:spcBef>
                <a:spcPts val="1400"/>
              </a:spcBef>
              <a:buNone/>
            </a:pPr>
            <a:r>
              <a:rPr lang="en-US" sz="1600" b="1"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1600" dirty="0">
                <a:solidFill>
                  <a:schemeClr val="accent3">
                    <a:lumMod val="25000"/>
                  </a:schemeClr>
                </a:solidFill>
                <a:latin typeface="Abadi" panose="020B0604020104020204" pitchFamily="34" charset="0"/>
              </a:rPr>
              <a:t>Data Collection</a:t>
            </a:r>
          </a:p>
          <a:p>
            <a:pPr>
              <a:lnSpc>
                <a:spcPct val="100000"/>
              </a:lnSpc>
              <a:spcBef>
                <a:spcPts val="1400"/>
              </a:spcBef>
            </a:pPr>
            <a:r>
              <a:rPr lang="en-US" sz="1600" dirty="0">
                <a:solidFill>
                  <a:schemeClr val="accent3">
                    <a:lumMod val="25000"/>
                  </a:schemeClr>
                </a:solidFill>
                <a:latin typeface="Abadi" panose="020B0604020104020204" pitchFamily="34" charset="0"/>
              </a:rPr>
              <a:t>Data wrangling</a:t>
            </a:r>
          </a:p>
          <a:p>
            <a:pPr>
              <a:lnSpc>
                <a:spcPct val="100000"/>
              </a:lnSpc>
              <a:spcBef>
                <a:spcPts val="1400"/>
              </a:spcBef>
            </a:pPr>
            <a:r>
              <a:rPr lang="en-US" sz="1600" dirty="0">
                <a:solidFill>
                  <a:schemeClr val="accent3">
                    <a:lumMod val="25000"/>
                  </a:schemeClr>
                </a:solidFill>
                <a:latin typeface="Abadi" panose="020B0604020104020204" pitchFamily="34" charset="0"/>
              </a:rPr>
              <a:t>Exploratory data analysis with data visualization and SQL</a:t>
            </a:r>
          </a:p>
          <a:p>
            <a:pPr>
              <a:lnSpc>
                <a:spcPct val="100000"/>
              </a:lnSpc>
              <a:spcBef>
                <a:spcPts val="1400"/>
              </a:spcBef>
            </a:pPr>
            <a:r>
              <a:rPr lang="en-US" sz="1600" dirty="0">
                <a:solidFill>
                  <a:schemeClr val="accent3">
                    <a:lumMod val="25000"/>
                  </a:schemeClr>
                </a:solidFill>
                <a:latin typeface="Abadi" panose="020B0604020104020204" pitchFamily="34" charset="0"/>
              </a:rPr>
              <a:t>Building an interactive map with Folium</a:t>
            </a:r>
          </a:p>
          <a:p>
            <a:pPr>
              <a:lnSpc>
                <a:spcPct val="100000"/>
              </a:lnSpc>
              <a:spcBef>
                <a:spcPts val="1400"/>
              </a:spcBef>
            </a:pPr>
            <a:r>
              <a:rPr lang="en-US" sz="1600" dirty="0">
                <a:solidFill>
                  <a:schemeClr val="accent3">
                    <a:lumMod val="25000"/>
                  </a:schemeClr>
                </a:solidFill>
                <a:latin typeface="Abadi" panose="020B0604020104020204" pitchFamily="34" charset="0"/>
              </a:rPr>
              <a:t>Building Dashboard with Plotly Dash</a:t>
            </a:r>
          </a:p>
          <a:p>
            <a:pPr>
              <a:lnSpc>
                <a:spcPct val="100000"/>
              </a:lnSpc>
              <a:spcBef>
                <a:spcPts val="1400"/>
              </a:spcBef>
            </a:pPr>
            <a:r>
              <a:rPr lang="en-US" sz="1600" dirty="0">
                <a:solidFill>
                  <a:schemeClr val="accent3">
                    <a:lumMod val="25000"/>
                  </a:schemeClr>
                </a:solidFill>
                <a:latin typeface="Abadi" panose="020B0604020104020204" pitchFamily="34" charset="0"/>
              </a:rPr>
              <a:t>Predictive analysis (classification)</a:t>
            </a:r>
          </a:p>
          <a:p>
            <a:pPr marL="0" indent="0">
              <a:lnSpc>
                <a:spcPct val="100000"/>
              </a:lnSpc>
              <a:spcBef>
                <a:spcPts val="1400"/>
              </a:spcBef>
              <a:buNone/>
            </a:pPr>
            <a:r>
              <a:rPr lang="en-US" sz="1600" b="1" dirty="0">
                <a:solidFill>
                  <a:schemeClr val="accent3">
                    <a:lumMod val="25000"/>
                  </a:schemeClr>
                </a:solidFill>
                <a:latin typeface="Abadi" panose="020B0604020104020204" pitchFamily="34" charset="0"/>
              </a:rPr>
              <a:t>Summary of all results</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 Exploratory data analysis results</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 Interactive analytics demo in screenshots</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 Predictive analysis results </a:t>
            </a:r>
            <a:endParaRPr lang="en-IN" sz="1600" dirty="0"/>
          </a:p>
        </p:txBody>
      </p:sp>
      <p:pic>
        <p:nvPicPr>
          <p:cNvPr id="8" name="Picture 7" descr="A rocket ship and spaceship in space&#10;&#10;Description automatically generated">
            <a:extLst>
              <a:ext uri="{FF2B5EF4-FFF2-40B4-BE49-F238E27FC236}">
                <a16:creationId xmlns:a16="http://schemas.microsoft.com/office/drawing/2014/main" id="{AC1E0128-8029-2FBD-BB69-527F257D427A}"/>
              </a:ext>
            </a:extLst>
          </p:cNvPr>
          <p:cNvPicPr>
            <a:picLocks noChangeAspect="1"/>
          </p:cNvPicPr>
          <p:nvPr/>
        </p:nvPicPr>
        <p:blipFill>
          <a:blip r:embed="rId3"/>
          <a:stretch>
            <a:fillRect/>
          </a:stretch>
        </p:blipFill>
        <p:spPr>
          <a:xfrm>
            <a:off x="5818708" y="2276445"/>
            <a:ext cx="5792128" cy="4042905"/>
          </a:xfrm>
          <a:prstGeom prst="rect">
            <a:avLst/>
          </a:prstGeom>
        </p:spPr>
      </p:pic>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8" name="TextBox 7">
            <a:extLst>
              <a:ext uri="{FF2B5EF4-FFF2-40B4-BE49-F238E27FC236}">
                <a16:creationId xmlns:a16="http://schemas.microsoft.com/office/drawing/2014/main" id="{3C36DAD1-2F54-94A0-CB2F-B47687AC11A3}"/>
              </a:ext>
            </a:extLst>
          </p:cNvPr>
          <p:cNvSpPr txBox="1"/>
          <p:nvPr/>
        </p:nvSpPr>
        <p:spPr>
          <a:xfrm>
            <a:off x="770011" y="4461073"/>
            <a:ext cx="10515600" cy="646331"/>
          </a:xfrm>
          <a:prstGeom prst="rect">
            <a:avLst/>
          </a:prstGeom>
          <a:noFill/>
        </p:spPr>
        <p:txBody>
          <a:bodyPr wrap="square">
            <a:spAutoFit/>
          </a:bodyPr>
          <a:lstStyle/>
          <a:p>
            <a:r>
              <a:rPr lang="en-IN" dirty="0"/>
              <a:t>We can see clearly that the success rate of mission outcomes is the most dominant we have only 1 failed mission while we have 99 successful ones.</a:t>
            </a:r>
          </a:p>
        </p:txBody>
      </p:sp>
      <p:pic>
        <p:nvPicPr>
          <p:cNvPr id="5" name="Picture 4">
            <a:extLst>
              <a:ext uri="{FF2B5EF4-FFF2-40B4-BE49-F238E27FC236}">
                <a16:creationId xmlns:a16="http://schemas.microsoft.com/office/drawing/2014/main" id="{78B520AB-C4F4-A112-188A-3D1B2CB6F726}"/>
              </a:ext>
            </a:extLst>
          </p:cNvPr>
          <p:cNvPicPr>
            <a:picLocks noChangeAspect="1"/>
          </p:cNvPicPr>
          <p:nvPr/>
        </p:nvPicPr>
        <p:blipFill>
          <a:blip r:embed="rId3"/>
          <a:stretch>
            <a:fillRect/>
          </a:stretch>
        </p:blipFill>
        <p:spPr>
          <a:xfrm>
            <a:off x="1585283" y="1333861"/>
            <a:ext cx="9021434" cy="301984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8" name="TextBox 7">
            <a:extLst>
              <a:ext uri="{FF2B5EF4-FFF2-40B4-BE49-F238E27FC236}">
                <a16:creationId xmlns:a16="http://schemas.microsoft.com/office/drawing/2014/main" id="{0F3E694D-97C0-3B1A-7D84-46A296EBC143}"/>
              </a:ext>
            </a:extLst>
          </p:cNvPr>
          <p:cNvSpPr txBox="1"/>
          <p:nvPr/>
        </p:nvSpPr>
        <p:spPr>
          <a:xfrm>
            <a:off x="7836408" y="2831404"/>
            <a:ext cx="3703320" cy="1200329"/>
          </a:xfrm>
          <a:prstGeom prst="rect">
            <a:avLst/>
          </a:prstGeom>
          <a:noFill/>
        </p:spPr>
        <p:txBody>
          <a:bodyPr wrap="square">
            <a:spAutoFit/>
          </a:bodyPr>
          <a:lstStyle/>
          <a:p>
            <a:r>
              <a:rPr lang="en-IN" dirty="0"/>
              <a:t>The booster versions that carry the</a:t>
            </a:r>
          </a:p>
          <a:p>
            <a:r>
              <a:rPr lang="en-IN" dirty="0"/>
              <a:t>maximum payload starts with F9 B5 </a:t>
            </a:r>
          </a:p>
          <a:p>
            <a:r>
              <a:rPr lang="en-IN" dirty="0"/>
              <a:t>and ranges from B1048 up to </a:t>
            </a:r>
          </a:p>
          <a:p>
            <a:r>
              <a:rPr lang="en-IN" dirty="0"/>
              <a:t>B1060</a:t>
            </a:r>
          </a:p>
        </p:txBody>
      </p:sp>
      <p:pic>
        <p:nvPicPr>
          <p:cNvPr id="5" name="Picture 4">
            <a:extLst>
              <a:ext uri="{FF2B5EF4-FFF2-40B4-BE49-F238E27FC236}">
                <a16:creationId xmlns:a16="http://schemas.microsoft.com/office/drawing/2014/main" id="{7569CCD7-E177-DFE9-5379-0D4F53A35165}"/>
              </a:ext>
            </a:extLst>
          </p:cNvPr>
          <p:cNvPicPr>
            <a:picLocks noChangeAspect="1"/>
          </p:cNvPicPr>
          <p:nvPr/>
        </p:nvPicPr>
        <p:blipFill>
          <a:blip r:embed="rId3"/>
          <a:stretch>
            <a:fillRect/>
          </a:stretch>
        </p:blipFill>
        <p:spPr>
          <a:xfrm>
            <a:off x="540021" y="1665529"/>
            <a:ext cx="7048149" cy="352694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8" name="TextBox 7">
            <a:extLst>
              <a:ext uri="{FF2B5EF4-FFF2-40B4-BE49-F238E27FC236}">
                <a16:creationId xmlns:a16="http://schemas.microsoft.com/office/drawing/2014/main" id="{BD5488EC-B78C-E901-9CAA-58DC84DAEFAE}"/>
              </a:ext>
            </a:extLst>
          </p:cNvPr>
          <p:cNvSpPr txBox="1"/>
          <p:nvPr/>
        </p:nvSpPr>
        <p:spPr>
          <a:xfrm>
            <a:off x="770011" y="4286862"/>
            <a:ext cx="10515600" cy="646331"/>
          </a:xfrm>
          <a:prstGeom prst="rect">
            <a:avLst/>
          </a:prstGeom>
          <a:noFill/>
        </p:spPr>
        <p:txBody>
          <a:bodyPr wrap="square">
            <a:spAutoFit/>
          </a:bodyPr>
          <a:lstStyle/>
          <a:p>
            <a:r>
              <a:rPr lang="en-IN" dirty="0"/>
              <a:t>We have two failed landing in 2015 on a drone ship which both in the same site, CCAFS LC-40 and with same booster version F9 v1.1</a:t>
            </a:r>
          </a:p>
        </p:txBody>
      </p:sp>
      <p:pic>
        <p:nvPicPr>
          <p:cNvPr id="5" name="Picture 4">
            <a:extLst>
              <a:ext uri="{FF2B5EF4-FFF2-40B4-BE49-F238E27FC236}">
                <a16:creationId xmlns:a16="http://schemas.microsoft.com/office/drawing/2014/main" id="{09974299-6C6D-7288-3714-0D058DDA6DCF}"/>
              </a:ext>
            </a:extLst>
          </p:cNvPr>
          <p:cNvPicPr>
            <a:picLocks noChangeAspect="1"/>
          </p:cNvPicPr>
          <p:nvPr/>
        </p:nvPicPr>
        <p:blipFill>
          <a:blip r:embed="rId3"/>
          <a:stretch>
            <a:fillRect/>
          </a:stretch>
        </p:blipFill>
        <p:spPr>
          <a:xfrm>
            <a:off x="978062" y="1585657"/>
            <a:ext cx="10099497" cy="220324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5" name="Picture 4">
            <a:extLst>
              <a:ext uri="{FF2B5EF4-FFF2-40B4-BE49-F238E27FC236}">
                <a16:creationId xmlns:a16="http://schemas.microsoft.com/office/drawing/2014/main" id="{53F74B8E-EB6E-A8BB-078B-C427D69F6684}"/>
              </a:ext>
            </a:extLst>
          </p:cNvPr>
          <p:cNvPicPr>
            <a:picLocks noChangeAspect="1"/>
          </p:cNvPicPr>
          <p:nvPr/>
        </p:nvPicPr>
        <p:blipFill>
          <a:blip r:embed="rId3"/>
          <a:stretch>
            <a:fillRect/>
          </a:stretch>
        </p:blipFill>
        <p:spPr>
          <a:xfrm>
            <a:off x="838200" y="1868522"/>
            <a:ext cx="10515600" cy="341951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Launch Sites</a:t>
            </a:r>
          </a:p>
        </p:txBody>
      </p:sp>
      <p:pic>
        <p:nvPicPr>
          <p:cNvPr id="6" name="Picture 5">
            <a:extLst>
              <a:ext uri="{FF2B5EF4-FFF2-40B4-BE49-F238E27FC236}">
                <a16:creationId xmlns:a16="http://schemas.microsoft.com/office/drawing/2014/main" id="{CBC7C3E5-AE61-05C1-DDFF-8B6322CF59F0}"/>
              </a:ext>
            </a:extLst>
          </p:cNvPr>
          <p:cNvPicPr>
            <a:picLocks noChangeAspect="1"/>
          </p:cNvPicPr>
          <p:nvPr/>
        </p:nvPicPr>
        <p:blipFill>
          <a:blip r:embed="rId3"/>
          <a:stretch>
            <a:fillRect/>
          </a:stretch>
        </p:blipFill>
        <p:spPr>
          <a:xfrm>
            <a:off x="5385588" y="1387010"/>
            <a:ext cx="6500374" cy="5470989"/>
          </a:xfrm>
          <a:prstGeom prst="rect">
            <a:avLst/>
          </a:prstGeom>
        </p:spPr>
      </p:pic>
      <p:sp>
        <p:nvSpPr>
          <p:cNvPr id="8" name="TextBox 7">
            <a:extLst>
              <a:ext uri="{FF2B5EF4-FFF2-40B4-BE49-F238E27FC236}">
                <a16:creationId xmlns:a16="http://schemas.microsoft.com/office/drawing/2014/main" id="{3410F0F2-2B9D-9D78-BC85-9542514E6702}"/>
              </a:ext>
            </a:extLst>
          </p:cNvPr>
          <p:cNvSpPr txBox="1"/>
          <p:nvPr/>
        </p:nvSpPr>
        <p:spPr>
          <a:xfrm>
            <a:off x="428373" y="1506531"/>
            <a:ext cx="4838571" cy="4247317"/>
          </a:xfrm>
          <a:prstGeom prst="rect">
            <a:avLst/>
          </a:prstGeom>
          <a:noFill/>
        </p:spPr>
        <p:txBody>
          <a:bodyPr wrap="square">
            <a:spAutoFit/>
          </a:bodyPr>
          <a:lstStyle/>
          <a:p>
            <a:pPr marL="285750" indent="-285750">
              <a:buFont typeface="Arial" panose="020B0604020202020204" pitchFamily="34" charset="0"/>
              <a:buChar char="•"/>
            </a:pPr>
            <a:r>
              <a:rPr lang="en-US" dirty="0"/>
              <a:t>Most launch sites are located near the Equator. The Earth's surface at the equator moves faster than at any other location, at a speed of 1670 km/hour. Consequently, when a spacecraft is launched from the equator, it not only ascends into space but also continues to move around the Earth at its initial velocity due to inertia. This speed assists the spacecraft in maintaining the necessary velocity to stay in orbit.</a:t>
            </a: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US" dirty="0"/>
              <a:t>Additionally, all launch sites are positioned close to the coast. Launching rockets over the ocean minimizes the risk of debris falling or exploding near populated areas.</a:t>
            </a:r>
            <a:endParaRPr lang="en-IN" dirty="0"/>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Success rate for each launch location</a:t>
            </a:r>
          </a:p>
        </p:txBody>
      </p:sp>
      <p:pic>
        <p:nvPicPr>
          <p:cNvPr id="4" name="Picture 3">
            <a:extLst>
              <a:ext uri="{FF2B5EF4-FFF2-40B4-BE49-F238E27FC236}">
                <a16:creationId xmlns:a16="http://schemas.microsoft.com/office/drawing/2014/main" id="{34AC9619-FB7D-B5D7-2BD4-C112342C4A6C}"/>
              </a:ext>
            </a:extLst>
          </p:cNvPr>
          <p:cNvPicPr>
            <a:picLocks noChangeAspect="1"/>
          </p:cNvPicPr>
          <p:nvPr/>
        </p:nvPicPr>
        <p:blipFill>
          <a:blip r:embed="rId3"/>
          <a:stretch>
            <a:fillRect/>
          </a:stretch>
        </p:blipFill>
        <p:spPr>
          <a:xfrm>
            <a:off x="256569" y="1520354"/>
            <a:ext cx="7629907" cy="2628571"/>
          </a:xfrm>
          <a:prstGeom prst="rect">
            <a:avLst/>
          </a:prstGeom>
        </p:spPr>
      </p:pic>
      <p:pic>
        <p:nvPicPr>
          <p:cNvPr id="7" name="Picture 6">
            <a:extLst>
              <a:ext uri="{FF2B5EF4-FFF2-40B4-BE49-F238E27FC236}">
                <a16:creationId xmlns:a16="http://schemas.microsoft.com/office/drawing/2014/main" id="{DFD288A0-1582-649E-D36B-D12E95336AA0}"/>
              </a:ext>
            </a:extLst>
          </p:cNvPr>
          <p:cNvPicPr>
            <a:picLocks noChangeAspect="1"/>
          </p:cNvPicPr>
          <p:nvPr/>
        </p:nvPicPr>
        <p:blipFill>
          <a:blip r:embed="rId4"/>
          <a:stretch>
            <a:fillRect/>
          </a:stretch>
        </p:blipFill>
        <p:spPr>
          <a:xfrm>
            <a:off x="5852433" y="1520354"/>
            <a:ext cx="2034043" cy="1397507"/>
          </a:xfrm>
          <a:prstGeom prst="rect">
            <a:avLst/>
          </a:prstGeom>
        </p:spPr>
      </p:pic>
      <p:pic>
        <p:nvPicPr>
          <p:cNvPr id="10" name="Picture 9">
            <a:extLst>
              <a:ext uri="{FF2B5EF4-FFF2-40B4-BE49-F238E27FC236}">
                <a16:creationId xmlns:a16="http://schemas.microsoft.com/office/drawing/2014/main" id="{5245B088-B3DA-0D3A-2A3E-47C91EF02EEE}"/>
              </a:ext>
            </a:extLst>
          </p:cNvPr>
          <p:cNvPicPr>
            <a:picLocks noChangeAspect="1"/>
          </p:cNvPicPr>
          <p:nvPr/>
        </p:nvPicPr>
        <p:blipFill>
          <a:blip r:embed="rId5"/>
          <a:stretch>
            <a:fillRect/>
          </a:stretch>
        </p:blipFill>
        <p:spPr>
          <a:xfrm>
            <a:off x="256569" y="4241644"/>
            <a:ext cx="3969020" cy="1876975"/>
          </a:xfrm>
          <a:prstGeom prst="rect">
            <a:avLst/>
          </a:prstGeom>
        </p:spPr>
      </p:pic>
      <p:pic>
        <p:nvPicPr>
          <p:cNvPr id="12" name="Picture 11">
            <a:extLst>
              <a:ext uri="{FF2B5EF4-FFF2-40B4-BE49-F238E27FC236}">
                <a16:creationId xmlns:a16="http://schemas.microsoft.com/office/drawing/2014/main" id="{0120DE1D-7456-2258-A607-45625F8E25DA}"/>
              </a:ext>
            </a:extLst>
          </p:cNvPr>
          <p:cNvPicPr>
            <a:picLocks noChangeAspect="1"/>
          </p:cNvPicPr>
          <p:nvPr/>
        </p:nvPicPr>
        <p:blipFill>
          <a:blip r:embed="rId6"/>
          <a:stretch>
            <a:fillRect/>
          </a:stretch>
        </p:blipFill>
        <p:spPr>
          <a:xfrm>
            <a:off x="4305524" y="4241644"/>
            <a:ext cx="3580952" cy="1923810"/>
          </a:xfrm>
          <a:prstGeom prst="rect">
            <a:avLst/>
          </a:prstGeom>
        </p:spPr>
      </p:pic>
      <p:sp>
        <p:nvSpPr>
          <p:cNvPr id="14" name="TextBox 13">
            <a:extLst>
              <a:ext uri="{FF2B5EF4-FFF2-40B4-BE49-F238E27FC236}">
                <a16:creationId xmlns:a16="http://schemas.microsoft.com/office/drawing/2014/main" id="{1712C9A8-1DEC-32CF-404E-D81B6CCA9B5E}"/>
              </a:ext>
            </a:extLst>
          </p:cNvPr>
          <p:cNvSpPr txBox="1"/>
          <p:nvPr/>
        </p:nvSpPr>
        <p:spPr>
          <a:xfrm>
            <a:off x="8014048" y="3048041"/>
            <a:ext cx="3921383" cy="2031325"/>
          </a:xfrm>
          <a:prstGeom prst="rect">
            <a:avLst/>
          </a:prstGeom>
          <a:noFill/>
        </p:spPr>
        <p:txBody>
          <a:bodyPr wrap="square">
            <a:spAutoFit/>
          </a:bodyPr>
          <a:lstStyle/>
          <a:p>
            <a:r>
              <a:rPr lang="en-IN" dirty="0"/>
              <a:t>From the color-labeled markers in </a:t>
            </a:r>
          </a:p>
          <a:p>
            <a:r>
              <a:rPr lang="en-IN" dirty="0"/>
              <a:t>marker clusters, we can easily identify </a:t>
            </a:r>
          </a:p>
          <a:p>
            <a:r>
              <a:rPr lang="en-IN" dirty="0"/>
              <a:t>which launch sites have relatively high </a:t>
            </a:r>
          </a:p>
          <a:p>
            <a:r>
              <a:rPr lang="en-IN" dirty="0"/>
              <a:t>success rates. </a:t>
            </a:r>
          </a:p>
          <a:p>
            <a:endParaRPr lang="en-IN" dirty="0"/>
          </a:p>
          <a:p>
            <a:r>
              <a:rPr lang="en-IN" dirty="0"/>
              <a:t>Green Marker = Successful Return </a:t>
            </a:r>
          </a:p>
          <a:p>
            <a:r>
              <a:rPr lang="en-IN" dirty="0"/>
              <a:t>Red Marker = Failed Return </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Safe Distance to Launch Site</a:t>
            </a:r>
          </a:p>
        </p:txBody>
      </p:sp>
      <p:pic>
        <p:nvPicPr>
          <p:cNvPr id="4" name="Picture 3">
            <a:extLst>
              <a:ext uri="{FF2B5EF4-FFF2-40B4-BE49-F238E27FC236}">
                <a16:creationId xmlns:a16="http://schemas.microsoft.com/office/drawing/2014/main" id="{41E001EF-DBF6-C9E8-B624-8F8762FB726C}"/>
              </a:ext>
            </a:extLst>
          </p:cNvPr>
          <p:cNvPicPr>
            <a:picLocks noChangeAspect="1"/>
          </p:cNvPicPr>
          <p:nvPr/>
        </p:nvPicPr>
        <p:blipFill>
          <a:blip r:embed="rId3"/>
          <a:stretch>
            <a:fillRect/>
          </a:stretch>
        </p:blipFill>
        <p:spPr>
          <a:xfrm>
            <a:off x="5065160" y="1382617"/>
            <a:ext cx="7004446" cy="4936733"/>
          </a:xfrm>
          <a:prstGeom prst="rect">
            <a:avLst/>
          </a:prstGeom>
        </p:spPr>
      </p:pic>
      <p:sp>
        <p:nvSpPr>
          <p:cNvPr id="7" name="TextBox 6">
            <a:extLst>
              <a:ext uri="{FF2B5EF4-FFF2-40B4-BE49-F238E27FC236}">
                <a16:creationId xmlns:a16="http://schemas.microsoft.com/office/drawing/2014/main" id="{3169AE44-2240-A9A5-6766-DFB2F0A6B9FF}"/>
              </a:ext>
            </a:extLst>
          </p:cNvPr>
          <p:cNvSpPr txBox="1"/>
          <p:nvPr/>
        </p:nvSpPr>
        <p:spPr>
          <a:xfrm>
            <a:off x="734028" y="1607022"/>
            <a:ext cx="3673602" cy="4801314"/>
          </a:xfrm>
          <a:prstGeom prst="rect">
            <a:avLst/>
          </a:prstGeom>
          <a:noFill/>
        </p:spPr>
        <p:txBody>
          <a:bodyPr wrap="square">
            <a:spAutoFit/>
          </a:bodyPr>
          <a:lstStyle/>
          <a:p>
            <a:pPr marL="342900" indent="-342900">
              <a:buFont typeface="+mj-lt"/>
              <a:buAutoNum type="arabicPeriod"/>
            </a:pPr>
            <a:r>
              <a:rPr lang="en-IN" dirty="0"/>
              <a:t>From the visual analysis of the launch site KSC LC-39A we can clearly see that it is: </a:t>
            </a:r>
          </a:p>
          <a:p>
            <a:pPr marL="800100" lvl="1" indent="-342900">
              <a:buFont typeface="Arial" panose="020B0604020202020204" pitchFamily="34" charset="0"/>
              <a:buChar char="•"/>
            </a:pPr>
            <a:r>
              <a:rPr lang="en-IN" dirty="0"/>
              <a:t>relative close to railway (15.23 km) </a:t>
            </a:r>
          </a:p>
          <a:p>
            <a:pPr marL="800100" lvl="1" indent="-342900">
              <a:buFont typeface="Arial" panose="020B0604020202020204" pitchFamily="34" charset="0"/>
              <a:buChar char="•"/>
            </a:pPr>
            <a:r>
              <a:rPr lang="en-IN" dirty="0"/>
              <a:t>relative close to highway (20.28 km) </a:t>
            </a:r>
          </a:p>
          <a:p>
            <a:pPr marL="800100" lvl="1" indent="-342900">
              <a:buFont typeface="Arial" panose="020B0604020202020204" pitchFamily="34" charset="0"/>
              <a:buChar char="•"/>
            </a:pPr>
            <a:r>
              <a:rPr lang="en-IN" dirty="0"/>
              <a:t>relative close to coastline (14.99 km) </a:t>
            </a:r>
          </a:p>
          <a:p>
            <a:pPr marL="342900" indent="-342900">
              <a:buFont typeface="+mj-lt"/>
              <a:buAutoNum type="arabicPeriod"/>
            </a:pPr>
            <a:r>
              <a:rPr lang="en-IN" dirty="0"/>
              <a:t>Also the launch site KSC LC-39A is relative close to its closest city Titusville (16.32 km). </a:t>
            </a:r>
          </a:p>
          <a:p>
            <a:pPr marL="342900" indent="-342900">
              <a:buFont typeface="+mj-lt"/>
              <a:buAutoNum type="arabicPeriod"/>
            </a:pPr>
            <a:r>
              <a:rPr lang="en-IN" dirty="0"/>
              <a:t>Failed rocket with its high speed can cover distances like 15-20 km in few seconds. It could be potentially dangerous to populated areas.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Launch success count for all sites</a:t>
            </a:r>
          </a:p>
        </p:txBody>
      </p:sp>
      <p:pic>
        <p:nvPicPr>
          <p:cNvPr id="4" name="Picture 3">
            <a:extLst>
              <a:ext uri="{FF2B5EF4-FFF2-40B4-BE49-F238E27FC236}">
                <a16:creationId xmlns:a16="http://schemas.microsoft.com/office/drawing/2014/main" id="{F50002A3-E512-F2DB-31F4-FE7E2466FC0D}"/>
              </a:ext>
            </a:extLst>
          </p:cNvPr>
          <p:cNvPicPr>
            <a:picLocks noChangeAspect="1"/>
          </p:cNvPicPr>
          <p:nvPr/>
        </p:nvPicPr>
        <p:blipFill>
          <a:blip r:embed="rId3"/>
          <a:stretch>
            <a:fillRect/>
          </a:stretch>
        </p:blipFill>
        <p:spPr>
          <a:xfrm>
            <a:off x="1304818" y="1391189"/>
            <a:ext cx="9287838" cy="3149989"/>
          </a:xfrm>
          <a:prstGeom prst="rect">
            <a:avLst/>
          </a:prstGeom>
        </p:spPr>
      </p:pic>
      <p:sp>
        <p:nvSpPr>
          <p:cNvPr id="7" name="TextBox 6">
            <a:extLst>
              <a:ext uri="{FF2B5EF4-FFF2-40B4-BE49-F238E27FC236}">
                <a16:creationId xmlns:a16="http://schemas.microsoft.com/office/drawing/2014/main" id="{79F6D5A6-37E1-B4D9-3F1E-0BCB421116D2}"/>
              </a:ext>
            </a:extLst>
          </p:cNvPr>
          <p:cNvSpPr txBox="1"/>
          <p:nvPr/>
        </p:nvSpPr>
        <p:spPr>
          <a:xfrm>
            <a:off x="770011" y="4761338"/>
            <a:ext cx="10515600" cy="1323439"/>
          </a:xfrm>
          <a:prstGeom prst="rect">
            <a:avLst/>
          </a:prstGeom>
          <a:noFill/>
        </p:spPr>
        <p:txBody>
          <a:bodyPr wrap="square">
            <a:spAutoFit/>
          </a:bodyPr>
          <a:lstStyle/>
          <a:p>
            <a:r>
              <a:rPr lang="en-IN" sz="2000" dirty="0"/>
              <a:t>The graph shows the success percentage for every single site in terms of first stage return:</a:t>
            </a:r>
          </a:p>
          <a:p>
            <a:endParaRPr lang="en-IN" sz="2000" dirty="0"/>
          </a:p>
          <a:p>
            <a:r>
              <a:rPr lang="en-IN" sz="2000" dirty="0"/>
              <a:t>• The best site is KSC LC-39A with 41.7%. of total successful rocket launch among all sites </a:t>
            </a:r>
          </a:p>
          <a:p>
            <a:r>
              <a:rPr lang="en-IN" sz="2000" dirty="0"/>
              <a:t>• The least site for successful rocket launch: CCAFS SLC-40 with only12.5%.</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3" name="TextBox 2">
            <a:extLst>
              <a:ext uri="{FF2B5EF4-FFF2-40B4-BE49-F238E27FC236}">
                <a16:creationId xmlns:a16="http://schemas.microsoft.com/office/drawing/2014/main" id="{9C714F75-31C5-4CC1-7DD4-F8F02DE9ECA4}"/>
              </a:ext>
            </a:extLst>
          </p:cNvPr>
          <p:cNvSpPr txBox="1"/>
          <p:nvPr/>
        </p:nvSpPr>
        <p:spPr>
          <a:xfrm>
            <a:off x="828068" y="1334179"/>
            <a:ext cx="10464772" cy="5170646"/>
          </a:xfrm>
          <a:prstGeom prst="rect">
            <a:avLst/>
          </a:prstGeom>
          <a:noFill/>
        </p:spPr>
        <p:txBody>
          <a:bodyPr wrap="square">
            <a:spAutoFit/>
          </a:bodyPr>
          <a:lstStyle/>
          <a:p>
            <a:r>
              <a:rPr lang="en-IN" sz="2200" b="1" dirty="0"/>
              <a:t>Project background and context </a:t>
            </a:r>
          </a:p>
          <a:p>
            <a:r>
              <a:rPr lang="en-IN" sz="2200" dirty="0"/>
              <a:t>SpaceX is the most successful company of the commercial space age, making space travel affordable. The company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Based on public information and machine learning models, we are going to predict if SpaceX will reuse the first stage.</a:t>
            </a:r>
          </a:p>
          <a:p>
            <a:endParaRPr lang="en-IN" sz="2200" dirty="0"/>
          </a:p>
          <a:p>
            <a:endParaRPr lang="en-IN" sz="2200" dirty="0"/>
          </a:p>
          <a:p>
            <a:r>
              <a:rPr lang="en-IN" sz="2200" dirty="0"/>
              <a:t> </a:t>
            </a:r>
          </a:p>
          <a:p>
            <a:r>
              <a:rPr lang="en-IN" sz="2200" b="1" dirty="0"/>
              <a:t>Questions to be answered </a:t>
            </a:r>
          </a:p>
          <a:p>
            <a:r>
              <a:rPr lang="en-IN" sz="2200" dirty="0"/>
              <a:t>- How do variables such as payload mass, launch site, number of flights, and orbits affect the success of the first stage landing? </a:t>
            </a:r>
          </a:p>
          <a:p>
            <a:r>
              <a:rPr lang="en-IN" sz="2200" dirty="0"/>
              <a:t>- Does the rate of successful landings increase over the years? </a:t>
            </a:r>
          </a:p>
          <a:p>
            <a:r>
              <a:rPr lang="en-IN" sz="2200" dirty="0"/>
              <a:t>- What is the best algorithm that can be used for binary classification in this case?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Launch success for KSC LC 39A</a:t>
            </a:r>
          </a:p>
        </p:txBody>
      </p:sp>
      <p:pic>
        <p:nvPicPr>
          <p:cNvPr id="4" name="Picture 3">
            <a:extLst>
              <a:ext uri="{FF2B5EF4-FFF2-40B4-BE49-F238E27FC236}">
                <a16:creationId xmlns:a16="http://schemas.microsoft.com/office/drawing/2014/main" id="{881836D6-F330-F20B-9A9C-00977E620FE0}"/>
              </a:ext>
            </a:extLst>
          </p:cNvPr>
          <p:cNvPicPr>
            <a:picLocks noChangeAspect="1"/>
          </p:cNvPicPr>
          <p:nvPr/>
        </p:nvPicPr>
        <p:blipFill>
          <a:blip r:embed="rId3"/>
          <a:stretch>
            <a:fillRect/>
          </a:stretch>
        </p:blipFill>
        <p:spPr>
          <a:xfrm>
            <a:off x="943510" y="1361437"/>
            <a:ext cx="10304980" cy="3251659"/>
          </a:xfrm>
          <a:prstGeom prst="rect">
            <a:avLst/>
          </a:prstGeom>
        </p:spPr>
      </p:pic>
      <p:sp>
        <p:nvSpPr>
          <p:cNvPr id="7" name="TextBox 6">
            <a:extLst>
              <a:ext uri="{FF2B5EF4-FFF2-40B4-BE49-F238E27FC236}">
                <a16:creationId xmlns:a16="http://schemas.microsoft.com/office/drawing/2014/main" id="{422BB944-245E-1A90-B5D7-EDEF51070391}"/>
              </a:ext>
            </a:extLst>
          </p:cNvPr>
          <p:cNvSpPr txBox="1"/>
          <p:nvPr/>
        </p:nvSpPr>
        <p:spPr>
          <a:xfrm>
            <a:off x="943509" y="4963295"/>
            <a:ext cx="10304979" cy="1323439"/>
          </a:xfrm>
          <a:prstGeom prst="rect">
            <a:avLst/>
          </a:prstGeom>
          <a:noFill/>
        </p:spPr>
        <p:txBody>
          <a:bodyPr wrap="square">
            <a:spAutoFit/>
          </a:bodyPr>
          <a:lstStyle/>
          <a:p>
            <a:r>
              <a:rPr lang="en-IN" sz="2000" dirty="0"/>
              <a:t>Total Success Launches for site KSC LC-39</a:t>
            </a:r>
          </a:p>
          <a:p>
            <a:endParaRPr lang="en-IN" sz="2000" dirty="0"/>
          </a:p>
          <a:p>
            <a:r>
              <a:rPr lang="en-IN" sz="2000" dirty="0"/>
              <a:t>• KSC LC-39A with 76.9% successful missions </a:t>
            </a:r>
          </a:p>
          <a:p>
            <a:r>
              <a:rPr lang="en-IN" sz="2000" dirty="0"/>
              <a:t>• KSC LC-39A with 23.1% Failed missions </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dirty="0"/>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Payload vs. Launch Outcome for All Sites</a:t>
            </a:r>
          </a:p>
        </p:txBody>
      </p:sp>
      <p:pic>
        <p:nvPicPr>
          <p:cNvPr id="4" name="Picture 3">
            <a:extLst>
              <a:ext uri="{FF2B5EF4-FFF2-40B4-BE49-F238E27FC236}">
                <a16:creationId xmlns:a16="http://schemas.microsoft.com/office/drawing/2014/main" id="{2C1EB307-CE50-43B9-F2F2-AF332CBF1B03}"/>
              </a:ext>
            </a:extLst>
          </p:cNvPr>
          <p:cNvPicPr>
            <a:picLocks noChangeAspect="1"/>
          </p:cNvPicPr>
          <p:nvPr/>
        </p:nvPicPr>
        <p:blipFill>
          <a:blip r:embed="rId3"/>
          <a:stretch>
            <a:fillRect/>
          </a:stretch>
        </p:blipFill>
        <p:spPr>
          <a:xfrm>
            <a:off x="4475310" y="1342028"/>
            <a:ext cx="7447619" cy="5380952"/>
          </a:xfrm>
          <a:prstGeom prst="rect">
            <a:avLst/>
          </a:prstGeom>
        </p:spPr>
      </p:pic>
      <p:sp>
        <p:nvSpPr>
          <p:cNvPr id="7" name="TextBox 6">
            <a:extLst>
              <a:ext uri="{FF2B5EF4-FFF2-40B4-BE49-F238E27FC236}">
                <a16:creationId xmlns:a16="http://schemas.microsoft.com/office/drawing/2014/main" id="{D866E8E1-470C-108F-9404-8054921E8EF0}"/>
              </a:ext>
            </a:extLst>
          </p:cNvPr>
          <p:cNvSpPr txBox="1"/>
          <p:nvPr/>
        </p:nvSpPr>
        <p:spPr>
          <a:xfrm>
            <a:off x="269071" y="3203629"/>
            <a:ext cx="3982889" cy="1015663"/>
          </a:xfrm>
          <a:prstGeom prst="rect">
            <a:avLst/>
          </a:prstGeom>
          <a:noFill/>
        </p:spPr>
        <p:txBody>
          <a:bodyPr wrap="square">
            <a:spAutoFit/>
          </a:bodyPr>
          <a:lstStyle/>
          <a:p>
            <a:r>
              <a:rPr lang="en-IN" sz="2000" dirty="0"/>
              <a:t>The charts show that payloads </a:t>
            </a:r>
          </a:p>
          <a:p>
            <a:r>
              <a:rPr lang="en-IN" sz="2000" dirty="0"/>
              <a:t>between 2000 and 5500 kg have </a:t>
            </a:r>
          </a:p>
          <a:p>
            <a:r>
              <a:rPr lang="en-IN" sz="2000" dirty="0"/>
              <a:t>the highest success rate.</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dirty="0"/>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D8AE0685-5CA8-9950-68B9-E874EC191557}"/>
              </a:ext>
            </a:extLst>
          </p:cNvPr>
          <p:cNvPicPr>
            <a:picLocks noChangeAspect="1"/>
          </p:cNvPicPr>
          <p:nvPr/>
        </p:nvPicPr>
        <p:blipFill>
          <a:blip r:embed="rId3"/>
          <a:stretch>
            <a:fillRect/>
          </a:stretch>
        </p:blipFill>
        <p:spPr>
          <a:xfrm>
            <a:off x="770011" y="1384039"/>
            <a:ext cx="5325989" cy="3301955"/>
          </a:xfrm>
          <a:prstGeom prst="rect">
            <a:avLst/>
          </a:prstGeom>
        </p:spPr>
      </p:pic>
      <p:pic>
        <p:nvPicPr>
          <p:cNvPr id="7" name="Picture 6">
            <a:extLst>
              <a:ext uri="{FF2B5EF4-FFF2-40B4-BE49-F238E27FC236}">
                <a16:creationId xmlns:a16="http://schemas.microsoft.com/office/drawing/2014/main" id="{B4A7F079-95ED-AD0B-C56B-C2C95A6FABA9}"/>
              </a:ext>
            </a:extLst>
          </p:cNvPr>
          <p:cNvPicPr>
            <a:picLocks noChangeAspect="1"/>
          </p:cNvPicPr>
          <p:nvPr/>
        </p:nvPicPr>
        <p:blipFill>
          <a:blip r:embed="rId4"/>
          <a:stretch>
            <a:fillRect/>
          </a:stretch>
        </p:blipFill>
        <p:spPr>
          <a:xfrm>
            <a:off x="6195215" y="1384039"/>
            <a:ext cx="5847433" cy="3300195"/>
          </a:xfrm>
          <a:prstGeom prst="rect">
            <a:avLst/>
          </a:prstGeom>
        </p:spPr>
      </p:pic>
      <p:sp>
        <p:nvSpPr>
          <p:cNvPr id="10" name="TextBox 9">
            <a:extLst>
              <a:ext uri="{FF2B5EF4-FFF2-40B4-BE49-F238E27FC236}">
                <a16:creationId xmlns:a16="http://schemas.microsoft.com/office/drawing/2014/main" id="{59A0E881-5432-1D9D-212B-04045E95F111}"/>
              </a:ext>
            </a:extLst>
          </p:cNvPr>
          <p:cNvSpPr txBox="1"/>
          <p:nvPr/>
        </p:nvSpPr>
        <p:spPr>
          <a:xfrm>
            <a:off x="734028" y="4980574"/>
            <a:ext cx="10805700" cy="707886"/>
          </a:xfrm>
          <a:prstGeom prst="rect">
            <a:avLst/>
          </a:prstGeom>
          <a:noFill/>
        </p:spPr>
        <p:txBody>
          <a:bodyPr wrap="square">
            <a:spAutoFit/>
          </a:bodyPr>
          <a:lstStyle/>
          <a:p>
            <a:r>
              <a:rPr lang="en-IN" sz="2000" dirty="0"/>
              <a:t>• Using the test set the same accuracy results were obtained from the four models.</a:t>
            </a:r>
          </a:p>
          <a:p>
            <a:r>
              <a:rPr lang="en-IN" sz="2000" dirty="0"/>
              <a:t>• The Tree Model provided the best accuracy results for the entire data set.</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dirty="0"/>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BAA0C694-F2DF-1511-F05A-CE0FA3505817}"/>
              </a:ext>
            </a:extLst>
          </p:cNvPr>
          <p:cNvPicPr>
            <a:picLocks noChangeAspect="1"/>
          </p:cNvPicPr>
          <p:nvPr/>
        </p:nvPicPr>
        <p:blipFill>
          <a:blip r:embed="rId3"/>
          <a:stretch>
            <a:fillRect/>
          </a:stretch>
        </p:blipFill>
        <p:spPr>
          <a:xfrm>
            <a:off x="5352278" y="1482716"/>
            <a:ext cx="5933333" cy="4542857"/>
          </a:xfrm>
          <a:prstGeom prst="rect">
            <a:avLst/>
          </a:prstGeom>
        </p:spPr>
      </p:pic>
      <p:pic>
        <p:nvPicPr>
          <p:cNvPr id="7" name="Picture 6">
            <a:extLst>
              <a:ext uri="{FF2B5EF4-FFF2-40B4-BE49-F238E27FC236}">
                <a16:creationId xmlns:a16="http://schemas.microsoft.com/office/drawing/2014/main" id="{F1CB9942-F93C-087F-93CE-2E0D8DD4FE5C}"/>
              </a:ext>
            </a:extLst>
          </p:cNvPr>
          <p:cNvPicPr>
            <a:picLocks noChangeAspect="1"/>
          </p:cNvPicPr>
          <p:nvPr/>
        </p:nvPicPr>
        <p:blipFill>
          <a:blip r:embed="rId4"/>
          <a:stretch>
            <a:fillRect/>
          </a:stretch>
        </p:blipFill>
        <p:spPr>
          <a:xfrm>
            <a:off x="1299525" y="3730335"/>
            <a:ext cx="2647619" cy="2295238"/>
          </a:xfrm>
          <a:prstGeom prst="rect">
            <a:avLst/>
          </a:prstGeom>
        </p:spPr>
      </p:pic>
      <p:sp>
        <p:nvSpPr>
          <p:cNvPr id="10" name="TextBox 9">
            <a:extLst>
              <a:ext uri="{FF2B5EF4-FFF2-40B4-BE49-F238E27FC236}">
                <a16:creationId xmlns:a16="http://schemas.microsoft.com/office/drawing/2014/main" id="{5AC4A286-749E-FC90-3890-3CA1C8DC1440}"/>
              </a:ext>
            </a:extLst>
          </p:cNvPr>
          <p:cNvSpPr txBox="1"/>
          <p:nvPr/>
        </p:nvSpPr>
        <p:spPr>
          <a:xfrm>
            <a:off x="186784" y="1574371"/>
            <a:ext cx="5165494" cy="2031325"/>
          </a:xfrm>
          <a:prstGeom prst="rect">
            <a:avLst/>
          </a:prstGeom>
          <a:noFill/>
        </p:spPr>
        <p:txBody>
          <a:bodyPr wrap="square">
            <a:spAutoFit/>
          </a:bodyPr>
          <a:lstStyle/>
          <a:p>
            <a:r>
              <a:rPr lang="en-IN" dirty="0"/>
              <a:t>• The confusion matrix analysis suggests that the best performing model is the Logistic Regression model.</a:t>
            </a:r>
          </a:p>
          <a:p>
            <a:endParaRPr lang="en-IN" dirty="0"/>
          </a:p>
          <a:p>
            <a:r>
              <a:rPr lang="en-IN" dirty="0"/>
              <a:t>• The confusion matrix predicts 13 true </a:t>
            </a:r>
          </a:p>
          <a:p>
            <a:r>
              <a:rPr lang="en-IN" dirty="0"/>
              <a:t>   positives, 3 false positives, 3 true positive,</a:t>
            </a:r>
          </a:p>
          <a:p>
            <a:r>
              <a:rPr lang="en-IN" dirty="0"/>
              <a:t>   and 0 false negative.</a:t>
            </a: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dirty="0"/>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
        <p:nvSpPr>
          <p:cNvPr id="3" name="TextBox 2">
            <a:extLst>
              <a:ext uri="{FF2B5EF4-FFF2-40B4-BE49-F238E27FC236}">
                <a16:creationId xmlns:a16="http://schemas.microsoft.com/office/drawing/2014/main" id="{BF5505AA-5D63-162C-5C57-9DD6A8A0B4CC}"/>
              </a:ext>
            </a:extLst>
          </p:cNvPr>
          <p:cNvSpPr txBox="1"/>
          <p:nvPr/>
        </p:nvSpPr>
        <p:spPr>
          <a:xfrm>
            <a:off x="770010" y="1569411"/>
            <a:ext cx="10687961" cy="4524315"/>
          </a:xfrm>
          <a:prstGeom prst="rect">
            <a:avLst/>
          </a:prstGeom>
          <a:noFill/>
        </p:spPr>
        <p:txBody>
          <a:bodyPr wrap="square">
            <a:spAutoFit/>
          </a:bodyPr>
          <a:lstStyle/>
          <a:p>
            <a:r>
              <a:rPr lang="en-IN" sz="3200" dirty="0"/>
              <a:t>• Decision Tree Model is the best algorithm for this dataset. </a:t>
            </a:r>
          </a:p>
          <a:p>
            <a:r>
              <a:rPr lang="en-IN" sz="3200" dirty="0"/>
              <a:t>• Launches with a low payload mass show better results than launches with a larger payload mass. </a:t>
            </a:r>
          </a:p>
          <a:p>
            <a:r>
              <a:rPr lang="en-IN" sz="3200" dirty="0"/>
              <a:t>• Most of launch sites are in proximity to the Equator line and all the sites are in very close proximity to the coast. </a:t>
            </a:r>
          </a:p>
          <a:p>
            <a:r>
              <a:rPr lang="en-IN" sz="3200" dirty="0"/>
              <a:t>• The success rate of launches increases over the years. </a:t>
            </a:r>
          </a:p>
          <a:p>
            <a:r>
              <a:rPr lang="en-IN" sz="3200" dirty="0"/>
              <a:t>• KSC LC-39A has the highest success rate of the launches from all the sites. </a:t>
            </a:r>
          </a:p>
          <a:p>
            <a:r>
              <a:rPr lang="en-IN" sz="3200" dirty="0"/>
              <a:t>• Orbits ES-L1, GEO, HEO and SSO have 100% success rate.</a:t>
            </a: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Github Main URL: </a:t>
            </a:r>
            <a:r>
              <a:rPr lang="en-US" sz="2200" dirty="0">
                <a:solidFill>
                  <a:schemeClr val="accent3">
                    <a:lumMod val="25000"/>
                  </a:schemeClr>
                </a:solidFill>
                <a:latin typeface="Abadi" panose="020B0604020104020204" pitchFamily="34" charset="0"/>
                <a:hlinkClick r:id="rId4"/>
              </a:rPr>
              <a:t>https://github.com/sajivallachira/Capstone/tree/main</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34028" y="1250806"/>
            <a:ext cx="10104817" cy="5415170"/>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1600" dirty="0">
                <a:solidFill>
                  <a:schemeClr val="accent3">
                    <a:lumMod val="25000"/>
                  </a:schemeClr>
                </a:solidFill>
                <a:latin typeface="Abadi"/>
              </a:rPr>
              <a:t>Data collection methodology:</a:t>
            </a:r>
          </a:p>
          <a:p>
            <a:pPr lvl="1">
              <a:lnSpc>
                <a:spcPct val="100000"/>
              </a:lnSpc>
              <a:spcBef>
                <a:spcPts val="1400"/>
              </a:spcBef>
            </a:pPr>
            <a:r>
              <a:rPr lang="en-US" sz="1400" dirty="0">
                <a:solidFill>
                  <a:schemeClr val="bg2">
                    <a:lumMod val="50000"/>
                  </a:schemeClr>
                </a:solidFill>
                <a:latin typeface="Abadi"/>
              </a:rPr>
              <a:t>Using SpaceX Rest API</a:t>
            </a:r>
          </a:p>
          <a:p>
            <a:pPr lvl="1">
              <a:lnSpc>
                <a:spcPct val="100000"/>
              </a:lnSpc>
              <a:spcBef>
                <a:spcPts val="1400"/>
              </a:spcBef>
            </a:pPr>
            <a:r>
              <a:rPr lang="en-US" sz="1400" dirty="0">
                <a:solidFill>
                  <a:schemeClr val="bg2">
                    <a:lumMod val="50000"/>
                  </a:schemeClr>
                </a:solidFill>
                <a:latin typeface="Abadi"/>
              </a:rPr>
              <a:t>Using Web Scrapping from Wikipedia</a:t>
            </a:r>
          </a:p>
          <a:p>
            <a:pPr>
              <a:lnSpc>
                <a:spcPct val="120000"/>
              </a:lnSpc>
              <a:spcBef>
                <a:spcPts val="1400"/>
              </a:spcBef>
            </a:pPr>
            <a:r>
              <a:rPr lang="en-US" sz="1600" dirty="0">
                <a:solidFill>
                  <a:schemeClr val="accent3">
                    <a:lumMod val="25000"/>
                  </a:schemeClr>
                </a:solidFill>
                <a:latin typeface="Abadi"/>
              </a:rPr>
              <a:t>Perform data wrangling</a:t>
            </a:r>
          </a:p>
          <a:p>
            <a:pPr lvl="1">
              <a:lnSpc>
                <a:spcPct val="100000"/>
              </a:lnSpc>
              <a:spcBef>
                <a:spcPts val="1400"/>
              </a:spcBef>
            </a:pPr>
            <a:r>
              <a:rPr lang="en-US" sz="1400" dirty="0">
                <a:solidFill>
                  <a:schemeClr val="bg2">
                    <a:lumMod val="50000"/>
                  </a:schemeClr>
                </a:solidFill>
                <a:latin typeface="Abadi"/>
              </a:rPr>
              <a:t>Filtering the data</a:t>
            </a:r>
          </a:p>
          <a:p>
            <a:pPr lvl="1">
              <a:lnSpc>
                <a:spcPct val="100000"/>
              </a:lnSpc>
              <a:spcBef>
                <a:spcPts val="1400"/>
              </a:spcBef>
            </a:pPr>
            <a:r>
              <a:rPr lang="en-US" sz="1400" dirty="0">
                <a:solidFill>
                  <a:schemeClr val="bg2">
                    <a:lumMod val="50000"/>
                  </a:schemeClr>
                </a:solidFill>
                <a:latin typeface="Abadi"/>
              </a:rPr>
              <a:t>Dealing with missing values</a:t>
            </a:r>
          </a:p>
          <a:p>
            <a:pPr lvl="1">
              <a:lnSpc>
                <a:spcPct val="100000"/>
              </a:lnSpc>
              <a:spcBef>
                <a:spcPts val="1400"/>
              </a:spcBef>
            </a:pPr>
            <a:r>
              <a:rPr lang="en-US" sz="1400" dirty="0">
                <a:solidFill>
                  <a:schemeClr val="bg2">
                    <a:lumMod val="50000"/>
                  </a:schemeClr>
                </a:solidFill>
                <a:latin typeface="Abadi"/>
              </a:rPr>
              <a:t>Using One Hot Encoding to prepare the data to a binary classification</a:t>
            </a:r>
          </a:p>
          <a:p>
            <a:pPr>
              <a:lnSpc>
                <a:spcPct val="120000"/>
              </a:lnSpc>
              <a:spcBef>
                <a:spcPts val="1400"/>
              </a:spcBef>
            </a:pPr>
            <a:r>
              <a:rPr lang="en-US" sz="1600" dirty="0">
                <a:solidFill>
                  <a:schemeClr val="accent3">
                    <a:lumMod val="25000"/>
                  </a:schemeClr>
                </a:solidFill>
                <a:latin typeface="Abadi"/>
              </a:rPr>
              <a:t>Perform exploratory data analysis (EDA) using visualization and SQL</a:t>
            </a:r>
          </a:p>
          <a:p>
            <a:pPr lvl="1">
              <a:lnSpc>
                <a:spcPct val="120000"/>
              </a:lnSpc>
              <a:spcBef>
                <a:spcPts val="1400"/>
              </a:spcBef>
            </a:pPr>
            <a:r>
              <a:rPr lang="en-US" sz="1400" dirty="0">
                <a:solidFill>
                  <a:schemeClr val="bg2">
                    <a:lumMod val="50000"/>
                  </a:schemeClr>
                </a:solidFill>
                <a:latin typeface="Abadi"/>
              </a:rPr>
              <a:t>Using libraries such as seaborn and matplotlib for visualization and SQL for data quires. </a:t>
            </a:r>
          </a:p>
          <a:p>
            <a:pPr>
              <a:lnSpc>
                <a:spcPct val="120000"/>
              </a:lnSpc>
              <a:spcBef>
                <a:spcPts val="1400"/>
              </a:spcBef>
            </a:pPr>
            <a:r>
              <a:rPr lang="en-US" sz="1600" dirty="0">
                <a:solidFill>
                  <a:schemeClr val="accent3">
                    <a:lumMod val="25000"/>
                  </a:schemeClr>
                </a:solidFill>
                <a:latin typeface="Abadi"/>
              </a:rPr>
              <a:t>Perform interactive visual analytics using Folium and Plotly Dash</a:t>
            </a:r>
          </a:p>
          <a:p>
            <a:pPr lvl="1">
              <a:lnSpc>
                <a:spcPct val="120000"/>
              </a:lnSpc>
              <a:spcBef>
                <a:spcPts val="1400"/>
              </a:spcBef>
            </a:pPr>
            <a:r>
              <a:rPr lang="en-US" sz="1050" dirty="0">
                <a:solidFill>
                  <a:schemeClr val="accent3">
                    <a:lumMod val="25000"/>
                  </a:schemeClr>
                </a:solidFill>
                <a:latin typeface="Abadi"/>
              </a:rPr>
              <a:t>Using the following libraries Folium and Plotly Dash</a:t>
            </a:r>
          </a:p>
          <a:p>
            <a:pPr>
              <a:lnSpc>
                <a:spcPct val="120000"/>
              </a:lnSpc>
              <a:spcBef>
                <a:spcPts val="1400"/>
              </a:spcBef>
            </a:pPr>
            <a:r>
              <a:rPr lang="en-US" sz="1600" dirty="0">
                <a:solidFill>
                  <a:schemeClr val="accent3">
                    <a:lumMod val="25000"/>
                  </a:schemeClr>
                </a:solidFill>
                <a:latin typeface="Abadi"/>
              </a:rPr>
              <a:t>Perform predictive analysis using classification models</a:t>
            </a:r>
          </a:p>
          <a:p>
            <a:pPr lvl="1">
              <a:lnSpc>
                <a:spcPct val="120000"/>
              </a:lnSpc>
              <a:spcBef>
                <a:spcPts val="1400"/>
              </a:spcBef>
            </a:pPr>
            <a:r>
              <a:rPr lang="en-US" sz="1400" dirty="0">
                <a:solidFill>
                  <a:schemeClr val="bg2">
                    <a:lumMod val="50000"/>
                  </a:schemeClr>
                </a:solidFill>
                <a:latin typeface="Abadi"/>
              </a:rPr>
              <a:t>Building, tuning and evaluation of classification models to ensure the best results</a:t>
            </a:r>
            <a:endParaRPr lang="en-US" sz="1600" dirty="0">
              <a:solidFill>
                <a:schemeClr val="accent3">
                  <a:lumMod val="25000"/>
                </a:schemeClr>
              </a:solidFill>
              <a:latin typeface="Abadi"/>
            </a:endParaRPr>
          </a:p>
          <a:p>
            <a:pPr>
              <a:lnSpc>
                <a:spcPct val="100000"/>
              </a:lnSpc>
              <a:spcBef>
                <a:spcPts val="1400"/>
              </a:spcBef>
            </a:pPr>
            <a:endParaRPr lang="en-US" sz="300" dirty="0">
              <a:solidFill>
                <a:schemeClr val="accent3">
                  <a:lumMod val="25000"/>
                </a:schemeClr>
              </a:solidFill>
              <a:latin typeface="Abadi"/>
            </a:endParaRPr>
          </a:p>
          <a:p>
            <a:pPr>
              <a:lnSpc>
                <a:spcPct val="100000"/>
              </a:lnSpc>
              <a:spcBef>
                <a:spcPts val="1400"/>
              </a:spcBef>
            </a:pPr>
            <a:endParaRPr lang="en-US" sz="300" dirty="0">
              <a:solidFill>
                <a:schemeClr val="accent3">
                  <a:lumMod val="25000"/>
                </a:schemeClr>
              </a:solidFill>
              <a:latin typeface="Abadi"/>
            </a:endParaRPr>
          </a:p>
          <a:p>
            <a:pPr>
              <a:lnSpc>
                <a:spcPct val="100000"/>
              </a:lnSpc>
              <a:spcBef>
                <a:spcPts val="1400"/>
              </a:spcBef>
            </a:pPr>
            <a:endParaRPr lang="en-US" sz="300" dirty="0">
              <a:solidFill>
                <a:schemeClr val="accent3">
                  <a:lumMod val="25000"/>
                </a:schemeClr>
              </a:solidFill>
              <a:latin typeface="Abadi"/>
            </a:endParaRPr>
          </a:p>
          <a:p>
            <a:pPr>
              <a:lnSpc>
                <a:spcPct val="100000"/>
              </a:lnSpc>
              <a:spcBef>
                <a:spcPts val="1400"/>
              </a:spcBef>
            </a:pPr>
            <a:endParaRPr lang="en-US" sz="3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09977"/>
            <a:ext cx="10515600" cy="1941703"/>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collected from two main sources</a:t>
            </a:r>
          </a:p>
          <a:p>
            <a:pPr lvl="1">
              <a:lnSpc>
                <a:spcPct val="100000"/>
              </a:lnSpc>
              <a:spcBef>
                <a:spcPts val="1400"/>
              </a:spcBef>
            </a:pPr>
            <a:r>
              <a:rPr lang="en-US" sz="1800" dirty="0">
                <a:solidFill>
                  <a:schemeClr val="accent3">
                    <a:lumMod val="25000"/>
                  </a:schemeClr>
                </a:solidFill>
                <a:latin typeface="Abadi" panose="020B0604020104020204" pitchFamily="34" charset="0"/>
              </a:rPr>
              <a:t>SpaceX API: Open Source REST API for launch, rocket, core, capsule, starlink, launchpad, and landing pad data. </a:t>
            </a:r>
          </a:p>
          <a:p>
            <a:pPr lvl="1">
              <a:lnSpc>
                <a:spcPct val="100000"/>
              </a:lnSpc>
              <a:spcBef>
                <a:spcPts val="1400"/>
              </a:spcBef>
            </a:pPr>
            <a:r>
              <a:rPr lang="en-US" sz="1800" dirty="0">
                <a:solidFill>
                  <a:schemeClr val="accent3">
                    <a:lumMod val="25000"/>
                  </a:schemeClr>
                </a:solidFill>
                <a:latin typeface="Abadi" panose="020B0604020104020204" pitchFamily="34" charset="0"/>
              </a:rPr>
              <a:t>Wikipedia: is a free online encyclopedia, created and edited by volunteers around the world and hosted by the Wikimedia Foundation</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TextBox 1">
            <a:extLst>
              <a:ext uri="{FF2B5EF4-FFF2-40B4-BE49-F238E27FC236}">
                <a16:creationId xmlns:a16="http://schemas.microsoft.com/office/drawing/2014/main" id="{B9B9CE88-D517-430A-CD03-40F1B98101E4}"/>
              </a:ext>
            </a:extLst>
          </p:cNvPr>
          <p:cNvSpPr txBox="1"/>
          <p:nvPr/>
        </p:nvSpPr>
        <p:spPr>
          <a:xfrm>
            <a:off x="978408" y="3251680"/>
            <a:ext cx="4572000" cy="461665"/>
          </a:xfrm>
          <a:prstGeom prst="rect">
            <a:avLst/>
          </a:prstGeom>
          <a:noFill/>
        </p:spPr>
        <p:txBody>
          <a:bodyPr wrap="square" rtlCol="0">
            <a:spAutoFit/>
          </a:bodyPr>
          <a:lstStyle/>
          <a:p>
            <a:r>
              <a:rPr lang="en-IN" sz="2400" b="1" dirty="0"/>
              <a:t>Process of Data Collection</a:t>
            </a:r>
          </a:p>
        </p:txBody>
      </p:sp>
      <p:sp>
        <p:nvSpPr>
          <p:cNvPr id="3" name="Rectangle: Rounded Corners 2">
            <a:extLst>
              <a:ext uri="{FF2B5EF4-FFF2-40B4-BE49-F238E27FC236}">
                <a16:creationId xmlns:a16="http://schemas.microsoft.com/office/drawing/2014/main" id="{1DA37A4E-106B-8E9E-70A6-58976C37A7FC}"/>
              </a:ext>
            </a:extLst>
          </p:cNvPr>
          <p:cNvSpPr/>
          <p:nvPr/>
        </p:nvSpPr>
        <p:spPr>
          <a:xfrm>
            <a:off x="557784" y="4672584"/>
            <a:ext cx="1865376" cy="8754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Jupyter Notebook </a:t>
            </a:r>
          </a:p>
          <a:p>
            <a:pPr algn="ctr"/>
            <a:r>
              <a:rPr lang="en-US" dirty="0"/>
              <a:t>on IBM Watson</a:t>
            </a:r>
            <a:endParaRPr lang="en-IN" dirty="0"/>
          </a:p>
        </p:txBody>
      </p:sp>
      <p:sp>
        <p:nvSpPr>
          <p:cNvPr id="4" name="Rectangle: Rounded Corners 3">
            <a:extLst>
              <a:ext uri="{FF2B5EF4-FFF2-40B4-BE49-F238E27FC236}">
                <a16:creationId xmlns:a16="http://schemas.microsoft.com/office/drawing/2014/main" id="{A0CF61FE-86FF-602D-607E-786E12F115A3}"/>
              </a:ext>
            </a:extLst>
          </p:cNvPr>
          <p:cNvSpPr/>
          <p:nvPr/>
        </p:nvSpPr>
        <p:spPr>
          <a:xfrm>
            <a:off x="3544824" y="3949545"/>
            <a:ext cx="1691640" cy="8754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SpaceX API</a:t>
            </a:r>
          </a:p>
        </p:txBody>
      </p:sp>
      <p:sp>
        <p:nvSpPr>
          <p:cNvPr id="7" name="Rectangle: Rounded Corners 6">
            <a:extLst>
              <a:ext uri="{FF2B5EF4-FFF2-40B4-BE49-F238E27FC236}">
                <a16:creationId xmlns:a16="http://schemas.microsoft.com/office/drawing/2014/main" id="{DF994CD8-06D1-CC2F-B56C-47B232AFB436}"/>
              </a:ext>
            </a:extLst>
          </p:cNvPr>
          <p:cNvSpPr/>
          <p:nvPr/>
        </p:nvSpPr>
        <p:spPr>
          <a:xfrm>
            <a:off x="3544824" y="5350953"/>
            <a:ext cx="1691640" cy="8754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Wikipedia</a:t>
            </a:r>
          </a:p>
          <a:p>
            <a:pPr algn="ctr"/>
            <a:r>
              <a:rPr lang="en-IN" dirty="0"/>
              <a:t>Web Scrapping</a:t>
            </a:r>
          </a:p>
        </p:txBody>
      </p:sp>
      <p:sp>
        <p:nvSpPr>
          <p:cNvPr id="8" name="Rectangle: Rounded Corners 7">
            <a:extLst>
              <a:ext uri="{FF2B5EF4-FFF2-40B4-BE49-F238E27FC236}">
                <a16:creationId xmlns:a16="http://schemas.microsoft.com/office/drawing/2014/main" id="{504C00E2-922B-8735-0C63-4F5762FE8DB2}"/>
              </a:ext>
            </a:extLst>
          </p:cNvPr>
          <p:cNvSpPr/>
          <p:nvPr/>
        </p:nvSpPr>
        <p:spPr>
          <a:xfrm>
            <a:off x="6284976" y="3949545"/>
            <a:ext cx="1691640" cy="8754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JSON Format</a:t>
            </a:r>
          </a:p>
        </p:txBody>
      </p:sp>
      <p:sp>
        <p:nvSpPr>
          <p:cNvPr id="9" name="Rectangle: Rounded Corners 8">
            <a:extLst>
              <a:ext uri="{FF2B5EF4-FFF2-40B4-BE49-F238E27FC236}">
                <a16:creationId xmlns:a16="http://schemas.microsoft.com/office/drawing/2014/main" id="{8467D586-BECA-5F57-EFC7-0C963D537C4A}"/>
              </a:ext>
            </a:extLst>
          </p:cNvPr>
          <p:cNvSpPr/>
          <p:nvPr/>
        </p:nvSpPr>
        <p:spPr>
          <a:xfrm>
            <a:off x="6284976" y="5350953"/>
            <a:ext cx="1691640" cy="8754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TXT Format</a:t>
            </a:r>
          </a:p>
        </p:txBody>
      </p:sp>
      <p:sp>
        <p:nvSpPr>
          <p:cNvPr id="10" name="Rectangle: Rounded Corners 9">
            <a:extLst>
              <a:ext uri="{FF2B5EF4-FFF2-40B4-BE49-F238E27FC236}">
                <a16:creationId xmlns:a16="http://schemas.microsoft.com/office/drawing/2014/main" id="{AB6AB5CA-82C4-3D19-2AF1-65A1921B4CDA}"/>
              </a:ext>
            </a:extLst>
          </p:cNvPr>
          <p:cNvSpPr/>
          <p:nvPr/>
        </p:nvSpPr>
        <p:spPr>
          <a:xfrm>
            <a:off x="9406128" y="4672583"/>
            <a:ext cx="1691640" cy="8754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Pandas</a:t>
            </a:r>
          </a:p>
          <a:p>
            <a:pPr algn="ctr"/>
            <a:r>
              <a:rPr lang="en-IN" dirty="0"/>
              <a:t>Data Frame</a:t>
            </a:r>
          </a:p>
        </p:txBody>
      </p:sp>
      <p:cxnSp>
        <p:nvCxnSpPr>
          <p:cNvPr id="13" name="Straight Arrow Connector 12">
            <a:extLst>
              <a:ext uri="{FF2B5EF4-FFF2-40B4-BE49-F238E27FC236}">
                <a16:creationId xmlns:a16="http://schemas.microsoft.com/office/drawing/2014/main" id="{E90158F5-AEAF-5D5A-9B59-0B6CFAEA8253}"/>
              </a:ext>
            </a:extLst>
          </p:cNvPr>
          <p:cNvCxnSpPr>
            <a:stCxn id="3" idx="3"/>
            <a:endCxn id="4" idx="1"/>
          </p:cNvCxnSpPr>
          <p:nvPr/>
        </p:nvCxnSpPr>
        <p:spPr>
          <a:xfrm flipV="1">
            <a:off x="2423160" y="4387265"/>
            <a:ext cx="1121664" cy="7230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93DB49F-CC07-4776-266C-5AE00A65E409}"/>
              </a:ext>
            </a:extLst>
          </p:cNvPr>
          <p:cNvCxnSpPr>
            <a:cxnSpLocks/>
            <a:stCxn id="3" idx="3"/>
            <a:endCxn id="7" idx="1"/>
          </p:cNvCxnSpPr>
          <p:nvPr/>
        </p:nvCxnSpPr>
        <p:spPr>
          <a:xfrm>
            <a:off x="2423160" y="5110304"/>
            <a:ext cx="1121664" cy="678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F474B6A-2A25-A8C5-F19D-D751E6A1802A}"/>
              </a:ext>
            </a:extLst>
          </p:cNvPr>
          <p:cNvCxnSpPr>
            <a:cxnSpLocks/>
            <a:stCxn id="4" idx="3"/>
            <a:endCxn id="8" idx="1"/>
          </p:cNvCxnSpPr>
          <p:nvPr/>
        </p:nvCxnSpPr>
        <p:spPr>
          <a:xfrm>
            <a:off x="5236464" y="4387265"/>
            <a:ext cx="10485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8965CE8-7270-4E01-9ECF-CCC7F7CC1B4A}"/>
              </a:ext>
            </a:extLst>
          </p:cNvPr>
          <p:cNvCxnSpPr>
            <a:cxnSpLocks/>
            <a:stCxn id="7" idx="3"/>
            <a:endCxn id="9" idx="1"/>
          </p:cNvCxnSpPr>
          <p:nvPr/>
        </p:nvCxnSpPr>
        <p:spPr>
          <a:xfrm>
            <a:off x="5236464" y="5788673"/>
            <a:ext cx="10485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19922E7-3D7E-FB68-117B-C6D708C3C9E6}"/>
              </a:ext>
            </a:extLst>
          </p:cNvPr>
          <p:cNvCxnSpPr>
            <a:cxnSpLocks/>
            <a:stCxn id="8" idx="3"/>
            <a:endCxn id="10" idx="1"/>
          </p:cNvCxnSpPr>
          <p:nvPr/>
        </p:nvCxnSpPr>
        <p:spPr>
          <a:xfrm>
            <a:off x="7976616" y="4387265"/>
            <a:ext cx="1429512" cy="723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E6B8EDF-A648-078C-984D-346D2DB95B77}"/>
              </a:ext>
            </a:extLst>
          </p:cNvPr>
          <p:cNvCxnSpPr>
            <a:cxnSpLocks/>
            <a:stCxn id="9" idx="3"/>
            <a:endCxn id="10" idx="1"/>
          </p:cNvCxnSpPr>
          <p:nvPr/>
        </p:nvCxnSpPr>
        <p:spPr>
          <a:xfrm flipV="1">
            <a:off x="7976616" y="5110303"/>
            <a:ext cx="1429512" cy="6783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TextBox 6">
            <a:extLst>
              <a:ext uri="{FF2B5EF4-FFF2-40B4-BE49-F238E27FC236}">
                <a16:creationId xmlns:a16="http://schemas.microsoft.com/office/drawing/2014/main" id="{77791920-9544-B583-45A8-D80A11B01F82}"/>
              </a:ext>
            </a:extLst>
          </p:cNvPr>
          <p:cNvSpPr txBox="1"/>
          <p:nvPr/>
        </p:nvSpPr>
        <p:spPr>
          <a:xfrm>
            <a:off x="770011" y="1672674"/>
            <a:ext cx="10515600" cy="1200329"/>
          </a:xfrm>
          <a:prstGeom prst="rect">
            <a:avLst/>
          </a:prstGeom>
          <a:noFill/>
        </p:spPr>
        <p:txBody>
          <a:bodyPr wrap="square">
            <a:spAutoFit/>
          </a:bodyPr>
          <a:lstStyle/>
          <a:p>
            <a:r>
              <a:rPr lang="en-US" dirty="0"/>
              <a:t>We initiated data collection from the SpaceX API by importing essential libraries, including pandas, NumPy, and Requests. Subsequently, we established a URL GET request, which returned a JSON file. This file was then converted into a data frame by selecting the requisite information, such as geospatial data, rocket type, orbit, flight number, and additional parameters.</a:t>
            </a:r>
            <a:endParaRPr lang="en-IN" dirty="0"/>
          </a:p>
        </p:txBody>
      </p:sp>
      <p:sp>
        <p:nvSpPr>
          <p:cNvPr id="8" name="Arrow: Pentagon 7">
            <a:extLst>
              <a:ext uri="{FF2B5EF4-FFF2-40B4-BE49-F238E27FC236}">
                <a16:creationId xmlns:a16="http://schemas.microsoft.com/office/drawing/2014/main" id="{B4A57151-C551-36B2-6968-F11C17E1C88C}"/>
              </a:ext>
            </a:extLst>
          </p:cNvPr>
          <p:cNvSpPr/>
          <p:nvPr/>
        </p:nvSpPr>
        <p:spPr>
          <a:xfrm>
            <a:off x="598190" y="4355355"/>
            <a:ext cx="1938528" cy="987552"/>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Jupyter Notebook </a:t>
            </a:r>
          </a:p>
          <a:p>
            <a:pPr algn="ctr"/>
            <a:r>
              <a:rPr lang="en-US" dirty="0"/>
              <a:t>on IBM Watson</a:t>
            </a:r>
            <a:endParaRPr lang="en-IN" dirty="0"/>
          </a:p>
        </p:txBody>
      </p:sp>
      <p:sp>
        <p:nvSpPr>
          <p:cNvPr id="9" name="Arrow: Pentagon 8">
            <a:extLst>
              <a:ext uri="{FF2B5EF4-FFF2-40B4-BE49-F238E27FC236}">
                <a16:creationId xmlns:a16="http://schemas.microsoft.com/office/drawing/2014/main" id="{DE1FC390-177F-DCE0-CBE3-4CCC910A3EA0}"/>
              </a:ext>
            </a:extLst>
          </p:cNvPr>
          <p:cNvSpPr/>
          <p:nvPr/>
        </p:nvSpPr>
        <p:spPr>
          <a:xfrm>
            <a:off x="2861291" y="4355355"/>
            <a:ext cx="1938528" cy="987552"/>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SpaceX API </a:t>
            </a:r>
          </a:p>
        </p:txBody>
      </p:sp>
      <p:sp>
        <p:nvSpPr>
          <p:cNvPr id="10" name="Arrow: Pentagon 9">
            <a:extLst>
              <a:ext uri="{FF2B5EF4-FFF2-40B4-BE49-F238E27FC236}">
                <a16:creationId xmlns:a16="http://schemas.microsoft.com/office/drawing/2014/main" id="{2A360224-9F20-41E8-6018-1DA4AE768AB7}"/>
              </a:ext>
            </a:extLst>
          </p:cNvPr>
          <p:cNvSpPr/>
          <p:nvPr/>
        </p:nvSpPr>
        <p:spPr>
          <a:xfrm>
            <a:off x="5124392" y="4355355"/>
            <a:ext cx="1938528" cy="987552"/>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 GET Request</a:t>
            </a:r>
          </a:p>
        </p:txBody>
      </p:sp>
      <p:sp>
        <p:nvSpPr>
          <p:cNvPr id="11" name="Arrow: Pentagon 10">
            <a:extLst>
              <a:ext uri="{FF2B5EF4-FFF2-40B4-BE49-F238E27FC236}">
                <a16:creationId xmlns:a16="http://schemas.microsoft.com/office/drawing/2014/main" id="{F1DEB89D-9389-E492-3886-A5129BF96E02}"/>
              </a:ext>
            </a:extLst>
          </p:cNvPr>
          <p:cNvSpPr/>
          <p:nvPr/>
        </p:nvSpPr>
        <p:spPr>
          <a:xfrm>
            <a:off x="7392182" y="4355355"/>
            <a:ext cx="1938528" cy="987552"/>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JSON Response</a:t>
            </a:r>
          </a:p>
        </p:txBody>
      </p:sp>
      <p:sp>
        <p:nvSpPr>
          <p:cNvPr id="12" name="Arrow: Pentagon 11">
            <a:extLst>
              <a:ext uri="{FF2B5EF4-FFF2-40B4-BE49-F238E27FC236}">
                <a16:creationId xmlns:a16="http://schemas.microsoft.com/office/drawing/2014/main" id="{2D301715-A33E-B1CD-3FAF-9C6EC8D68832}"/>
              </a:ext>
            </a:extLst>
          </p:cNvPr>
          <p:cNvSpPr/>
          <p:nvPr/>
        </p:nvSpPr>
        <p:spPr>
          <a:xfrm>
            <a:off x="9565406" y="4324351"/>
            <a:ext cx="1938528" cy="987552"/>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Data Frame</a:t>
            </a:r>
          </a:p>
        </p:txBody>
      </p:sp>
      <p:sp>
        <p:nvSpPr>
          <p:cNvPr id="13" name="Rectangle: Rounded Corners 12">
            <a:extLst>
              <a:ext uri="{FF2B5EF4-FFF2-40B4-BE49-F238E27FC236}">
                <a16:creationId xmlns:a16="http://schemas.microsoft.com/office/drawing/2014/main" id="{DED9BFDD-0FB7-BAE0-01DF-B8439224A3B7}"/>
              </a:ext>
            </a:extLst>
          </p:cNvPr>
          <p:cNvSpPr/>
          <p:nvPr/>
        </p:nvSpPr>
        <p:spPr>
          <a:xfrm>
            <a:off x="2212848" y="3346704"/>
            <a:ext cx="7754112" cy="7772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Collection Process from </a:t>
            </a:r>
          </a:p>
          <a:p>
            <a:pPr algn="ctr"/>
            <a:r>
              <a:rPr lang="en-US" dirty="0"/>
              <a:t>SpaceX API</a:t>
            </a:r>
            <a:endParaRPr lang="en-IN" dirty="0"/>
          </a:p>
        </p:txBody>
      </p:sp>
      <p:sp>
        <p:nvSpPr>
          <p:cNvPr id="17" name="TextBox 16">
            <a:extLst>
              <a:ext uri="{FF2B5EF4-FFF2-40B4-BE49-F238E27FC236}">
                <a16:creationId xmlns:a16="http://schemas.microsoft.com/office/drawing/2014/main" id="{C6B6B865-4565-AE27-7FA7-E4BF7A8538F4}"/>
              </a:ext>
            </a:extLst>
          </p:cNvPr>
          <p:cNvSpPr txBox="1"/>
          <p:nvPr/>
        </p:nvSpPr>
        <p:spPr>
          <a:xfrm>
            <a:off x="827141" y="5903226"/>
            <a:ext cx="10525526" cy="646331"/>
          </a:xfrm>
          <a:prstGeom prst="rect">
            <a:avLst/>
          </a:prstGeom>
          <a:noFill/>
        </p:spPr>
        <p:txBody>
          <a:bodyPr wrap="square" rtlCol="0">
            <a:spAutoFit/>
          </a:bodyPr>
          <a:lstStyle/>
          <a:p>
            <a:r>
              <a:rPr lang="en-IN" b="1" dirty="0">
                <a:hlinkClick r:id="rId3">
                  <a:extLst>
                    <a:ext uri="{A12FA001-AC4F-418D-AE19-62706E023703}">
                      <ahyp:hlinkClr xmlns:ahyp="http://schemas.microsoft.com/office/drawing/2018/hyperlinkcolor" val="tx"/>
                    </a:ext>
                  </a:extLst>
                </a:hlinkClick>
              </a:rPr>
              <a:t>Github URL: </a:t>
            </a:r>
            <a:r>
              <a:rPr lang="en-IN" dirty="0">
                <a:solidFill>
                  <a:srgbClr val="0563C1"/>
                </a:solidFill>
                <a:hlinkClick r:id="rId3">
                  <a:extLst>
                    <a:ext uri="{A12FA001-AC4F-418D-AE19-62706E023703}">
                      <ahyp:hlinkClr xmlns:ahyp="http://schemas.microsoft.com/office/drawing/2018/hyperlinkcolor" val="tx"/>
                    </a:ext>
                  </a:extLst>
                </a:hlinkClick>
              </a:rPr>
              <a:t>https://github.com/sajivallachira/Capstone/blob/main/1.%20spacex-data-collection-api.ipynb</a:t>
            </a:r>
            <a:endParaRPr lang="en-IN" dirty="0"/>
          </a:p>
          <a:p>
            <a:endParaRPr lang="en-IN"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TextBox 4">
            <a:extLst>
              <a:ext uri="{FF2B5EF4-FFF2-40B4-BE49-F238E27FC236}">
                <a16:creationId xmlns:a16="http://schemas.microsoft.com/office/drawing/2014/main" id="{26FD98BD-61CB-5B41-95F4-2F716B698513}"/>
              </a:ext>
            </a:extLst>
          </p:cNvPr>
          <p:cNvSpPr txBox="1"/>
          <p:nvPr/>
        </p:nvSpPr>
        <p:spPr>
          <a:xfrm>
            <a:off x="770011" y="1672674"/>
            <a:ext cx="10515600" cy="1477328"/>
          </a:xfrm>
          <a:prstGeom prst="rect">
            <a:avLst/>
          </a:prstGeom>
          <a:noFill/>
        </p:spPr>
        <p:txBody>
          <a:bodyPr wrap="square">
            <a:spAutoFit/>
          </a:bodyPr>
          <a:lstStyle/>
          <a:p>
            <a:r>
              <a:rPr lang="en-US" dirty="0"/>
              <a:t>As previously, we began by importing the necessary Python libraries, Beautiful Soup and Requests, to perform our task. This time, we utilized a Wikipedia webpage titled 'SpaceX Falcon 9 First Stage Landing Prediction' as our data source. We then initialized an HTTP GET request, with the response returned in text format. Using the Beautiful Soup library, we effectively extracted the tables and columns from the text response, subsequently converting them into a Pandas DataFrame.</a:t>
            </a:r>
            <a:endParaRPr lang="en-IN" dirty="0"/>
          </a:p>
        </p:txBody>
      </p:sp>
      <p:sp>
        <p:nvSpPr>
          <p:cNvPr id="7" name="Arrow: Pentagon 6">
            <a:extLst>
              <a:ext uri="{FF2B5EF4-FFF2-40B4-BE49-F238E27FC236}">
                <a16:creationId xmlns:a16="http://schemas.microsoft.com/office/drawing/2014/main" id="{F1043C8C-3EE7-2798-DD71-46A1316B4EA0}"/>
              </a:ext>
            </a:extLst>
          </p:cNvPr>
          <p:cNvSpPr/>
          <p:nvPr/>
        </p:nvSpPr>
        <p:spPr>
          <a:xfrm>
            <a:off x="89628" y="4355355"/>
            <a:ext cx="1938528" cy="987552"/>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Jupyter Notebook </a:t>
            </a:r>
          </a:p>
          <a:p>
            <a:pPr algn="ctr"/>
            <a:r>
              <a:rPr lang="en-US" dirty="0"/>
              <a:t>on IBM Watson</a:t>
            </a:r>
            <a:endParaRPr lang="en-IN" dirty="0"/>
          </a:p>
        </p:txBody>
      </p:sp>
      <p:sp>
        <p:nvSpPr>
          <p:cNvPr id="8" name="Arrow: Pentagon 7">
            <a:extLst>
              <a:ext uri="{FF2B5EF4-FFF2-40B4-BE49-F238E27FC236}">
                <a16:creationId xmlns:a16="http://schemas.microsoft.com/office/drawing/2014/main" id="{421FB73C-427E-74B9-457B-8F4290456A65}"/>
              </a:ext>
            </a:extLst>
          </p:cNvPr>
          <p:cNvSpPr/>
          <p:nvPr/>
        </p:nvSpPr>
        <p:spPr>
          <a:xfrm>
            <a:off x="2138307" y="4355355"/>
            <a:ext cx="1938528" cy="987552"/>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Wikipedia </a:t>
            </a:r>
          </a:p>
          <a:p>
            <a:pPr algn="ctr"/>
            <a:r>
              <a:rPr lang="en-IN" dirty="0"/>
              <a:t>webpage</a:t>
            </a:r>
          </a:p>
        </p:txBody>
      </p:sp>
      <p:sp>
        <p:nvSpPr>
          <p:cNvPr id="9" name="Arrow: Pentagon 8">
            <a:extLst>
              <a:ext uri="{FF2B5EF4-FFF2-40B4-BE49-F238E27FC236}">
                <a16:creationId xmlns:a16="http://schemas.microsoft.com/office/drawing/2014/main" id="{DC4361FA-7762-C3D6-DDB6-A94C79A1F900}"/>
              </a:ext>
            </a:extLst>
          </p:cNvPr>
          <p:cNvSpPr/>
          <p:nvPr/>
        </p:nvSpPr>
        <p:spPr>
          <a:xfrm>
            <a:off x="4186986" y="4367310"/>
            <a:ext cx="1938528" cy="987552"/>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 GET Request</a:t>
            </a:r>
          </a:p>
        </p:txBody>
      </p:sp>
      <p:sp>
        <p:nvSpPr>
          <p:cNvPr id="10" name="Arrow: Pentagon 9">
            <a:extLst>
              <a:ext uri="{FF2B5EF4-FFF2-40B4-BE49-F238E27FC236}">
                <a16:creationId xmlns:a16="http://schemas.microsoft.com/office/drawing/2014/main" id="{31FB2E58-21AC-58CD-4BAB-2D2136BC9BCF}"/>
              </a:ext>
            </a:extLst>
          </p:cNvPr>
          <p:cNvSpPr/>
          <p:nvPr/>
        </p:nvSpPr>
        <p:spPr>
          <a:xfrm>
            <a:off x="6235665" y="4367310"/>
            <a:ext cx="1938528" cy="987552"/>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TEXT Response</a:t>
            </a:r>
          </a:p>
        </p:txBody>
      </p:sp>
      <p:sp>
        <p:nvSpPr>
          <p:cNvPr id="12" name="Arrow: Pentagon 11">
            <a:extLst>
              <a:ext uri="{FF2B5EF4-FFF2-40B4-BE49-F238E27FC236}">
                <a16:creationId xmlns:a16="http://schemas.microsoft.com/office/drawing/2014/main" id="{9C741330-116B-7DF8-74EC-F5742C8E7B00}"/>
              </a:ext>
            </a:extLst>
          </p:cNvPr>
          <p:cNvSpPr/>
          <p:nvPr/>
        </p:nvSpPr>
        <p:spPr>
          <a:xfrm>
            <a:off x="8284344" y="4367310"/>
            <a:ext cx="1938528" cy="987552"/>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Beautiful Soup</a:t>
            </a:r>
          </a:p>
        </p:txBody>
      </p:sp>
      <p:sp>
        <p:nvSpPr>
          <p:cNvPr id="13" name="Rectangle: Rounded Corners 12">
            <a:extLst>
              <a:ext uri="{FF2B5EF4-FFF2-40B4-BE49-F238E27FC236}">
                <a16:creationId xmlns:a16="http://schemas.microsoft.com/office/drawing/2014/main" id="{9ABD9EF4-6096-EE1D-824E-8C5BB187A419}"/>
              </a:ext>
            </a:extLst>
          </p:cNvPr>
          <p:cNvSpPr/>
          <p:nvPr/>
        </p:nvSpPr>
        <p:spPr>
          <a:xfrm>
            <a:off x="2212848" y="3346704"/>
            <a:ext cx="7754112" cy="7772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Collection via Wikipedia webpage </a:t>
            </a:r>
          </a:p>
          <a:p>
            <a:pPr algn="ctr"/>
            <a:r>
              <a:rPr lang="en-US" dirty="0"/>
              <a:t>scrapping</a:t>
            </a:r>
            <a:endParaRPr lang="en-IN" dirty="0"/>
          </a:p>
        </p:txBody>
      </p:sp>
      <p:sp>
        <p:nvSpPr>
          <p:cNvPr id="14" name="Arrow: Pentagon 13">
            <a:extLst>
              <a:ext uri="{FF2B5EF4-FFF2-40B4-BE49-F238E27FC236}">
                <a16:creationId xmlns:a16="http://schemas.microsoft.com/office/drawing/2014/main" id="{7F9A7179-0E89-BEAD-2F11-964BE11FB622}"/>
              </a:ext>
            </a:extLst>
          </p:cNvPr>
          <p:cNvSpPr/>
          <p:nvPr/>
        </p:nvSpPr>
        <p:spPr>
          <a:xfrm>
            <a:off x="10316347" y="4351022"/>
            <a:ext cx="1938528" cy="987552"/>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Data Frame</a:t>
            </a:r>
          </a:p>
        </p:txBody>
      </p:sp>
      <p:sp>
        <p:nvSpPr>
          <p:cNvPr id="2" name="TextBox 1">
            <a:extLst>
              <a:ext uri="{FF2B5EF4-FFF2-40B4-BE49-F238E27FC236}">
                <a16:creationId xmlns:a16="http://schemas.microsoft.com/office/drawing/2014/main" id="{39297313-5470-B45A-665F-8AEBED694D2E}"/>
              </a:ext>
            </a:extLst>
          </p:cNvPr>
          <p:cNvSpPr txBox="1"/>
          <p:nvPr/>
        </p:nvSpPr>
        <p:spPr>
          <a:xfrm>
            <a:off x="827141" y="5903226"/>
            <a:ext cx="10525526" cy="646331"/>
          </a:xfrm>
          <a:prstGeom prst="rect">
            <a:avLst/>
          </a:prstGeom>
          <a:noFill/>
        </p:spPr>
        <p:txBody>
          <a:bodyPr wrap="square" rtlCol="0">
            <a:spAutoFit/>
          </a:bodyPr>
          <a:lstStyle/>
          <a:p>
            <a:r>
              <a:rPr lang="en-IN" b="1" dirty="0">
                <a:hlinkClick r:id="rId4">
                  <a:extLst>
                    <a:ext uri="{A12FA001-AC4F-418D-AE19-62706E023703}">
                      <ahyp:hlinkClr xmlns:ahyp="http://schemas.microsoft.com/office/drawing/2018/hyperlinkcolor" val="tx"/>
                    </a:ext>
                  </a:extLst>
                </a:hlinkClick>
              </a:rPr>
              <a:t>Github URL: </a:t>
            </a:r>
            <a:r>
              <a:rPr lang="en-IN" dirty="0">
                <a:solidFill>
                  <a:srgbClr val="0563C1"/>
                </a:solidFill>
                <a:hlinkClick r:id="rId5"/>
              </a:rPr>
              <a:t>https://github.com/sajivallachira/Capstone/blob/main/2.%20webscraping.ipynb</a:t>
            </a:r>
            <a:endParaRPr lang="en-IN" dirty="0">
              <a:solidFill>
                <a:srgbClr val="0563C1"/>
              </a:solidFill>
            </a:endParaRPr>
          </a:p>
          <a:p>
            <a:endParaRPr lang="en-IN"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913</TotalTime>
  <Words>2782</Words>
  <Application>Microsoft Office PowerPoint</Application>
  <PresentationFormat>Widescreen</PresentationFormat>
  <Paragraphs>345</Paragraphs>
  <Slides>47</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Saji Vallachira</cp:lastModifiedBy>
  <cp:revision>223</cp:revision>
  <dcterms:created xsi:type="dcterms:W3CDTF">2021-04-29T18:58:34Z</dcterms:created>
  <dcterms:modified xsi:type="dcterms:W3CDTF">2025-01-03T09:37:16Z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